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2"/>
  </p:notesMasterIdLst>
  <p:handoutMasterIdLst>
    <p:handoutMasterId r:id="rId43"/>
  </p:handoutMasterIdLst>
  <p:sldIdLst>
    <p:sldId id="256" r:id="rId2"/>
    <p:sldId id="384" r:id="rId3"/>
    <p:sldId id="385" r:id="rId4"/>
    <p:sldId id="352" r:id="rId5"/>
    <p:sldId id="322" r:id="rId6"/>
    <p:sldId id="324" r:id="rId7"/>
    <p:sldId id="358" r:id="rId8"/>
    <p:sldId id="356" r:id="rId9"/>
    <p:sldId id="357" r:id="rId10"/>
    <p:sldId id="400" r:id="rId11"/>
    <p:sldId id="364" r:id="rId12"/>
    <p:sldId id="365" r:id="rId13"/>
    <p:sldId id="366" r:id="rId14"/>
    <p:sldId id="367" r:id="rId15"/>
    <p:sldId id="368" r:id="rId16"/>
    <p:sldId id="369" r:id="rId17"/>
    <p:sldId id="370" r:id="rId18"/>
    <p:sldId id="399" r:id="rId19"/>
    <p:sldId id="397" r:id="rId20"/>
    <p:sldId id="386" r:id="rId21"/>
    <p:sldId id="372" r:id="rId22"/>
    <p:sldId id="393" r:id="rId23"/>
    <p:sldId id="396" r:id="rId24"/>
    <p:sldId id="412" r:id="rId25"/>
    <p:sldId id="416" r:id="rId26"/>
    <p:sldId id="371" r:id="rId27"/>
    <p:sldId id="413" r:id="rId28"/>
    <p:sldId id="403" r:id="rId29"/>
    <p:sldId id="404" r:id="rId30"/>
    <p:sldId id="405" r:id="rId31"/>
    <p:sldId id="411" r:id="rId32"/>
    <p:sldId id="410" r:id="rId33"/>
    <p:sldId id="414" r:id="rId34"/>
    <p:sldId id="420" r:id="rId35"/>
    <p:sldId id="417" r:id="rId36"/>
    <p:sldId id="407" r:id="rId37"/>
    <p:sldId id="415" r:id="rId38"/>
    <p:sldId id="418" r:id="rId39"/>
    <p:sldId id="419" r:id="rId40"/>
    <p:sldId id="334"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564B1"/>
    <a:srgbClr val="DFF5FC"/>
    <a:srgbClr val="FFFFFF"/>
    <a:srgbClr val="9FE0F5"/>
    <a:srgbClr val="2564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0" d="100"/>
          <a:sy n="80" d="100"/>
        </p:scale>
        <p:origin x="-948"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D54B47C-D069-4E30-8E69-C1E6CEC8AC50}" type="datetimeFigureOut">
              <a:rPr lang="en-US" smtClean="0"/>
              <a:t>6/22/2018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smtClean="0"/>
              <a:t>© Copyright Nishant Chandra (https://www.linkedin.com/in/nishant-chandra/)</a:t>
            </a:r>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146F392-71E5-47B2-978A-77C75CF92ACF}" type="slidenum">
              <a:rPr lang="en-US" smtClean="0"/>
              <a:t>‹#›</a:t>
            </a:fld>
            <a:endParaRPr lang="en-US"/>
          </a:p>
        </p:txBody>
      </p:sp>
    </p:spTree>
    <p:extLst>
      <p:ext uri="{BB962C8B-B14F-4D97-AF65-F5344CB8AC3E}">
        <p14:creationId xmlns:p14="http://schemas.microsoft.com/office/powerpoint/2010/main" val="2907186775"/>
      </p:ext>
    </p:extLst>
  </p:cSld>
  <p:clrMap bg1="lt1" tx1="dk1" bg2="lt2" tx2="dk2" accent1="accent1" accent2="accent2" accent3="accent3" accent4="accent4" accent5="accent5" accent6="accent6" hlink="hlink" folHlink="folHlink"/>
  <p:hf hdr="0" dt="0"/>
</p:handoutMaster>
</file>

<file path=ppt/media/image1.jpg>
</file>

<file path=ppt/media/image10.jpeg>
</file>

<file path=ppt/media/image11.png>
</file>

<file path=ppt/media/image12.png>
</file>

<file path=ppt/media/image13.jpeg>
</file>

<file path=ppt/media/image14.png>
</file>

<file path=ppt/media/image15.gif>
</file>

<file path=ppt/media/image16.jpeg>
</file>

<file path=ppt/media/image17.png>
</file>

<file path=ppt/media/image18.png>
</file>

<file path=ppt/media/image19.png>
</file>

<file path=ppt/media/image2.jpg>
</file>

<file path=ppt/media/image20.png>
</file>

<file path=ppt/media/image21.gif>
</file>

<file path=ppt/media/image22.png>
</file>

<file path=ppt/media/image23.png>
</file>

<file path=ppt/media/image24.png>
</file>

<file path=ppt/media/image25.png>
</file>

<file path=ppt/media/image26.jpeg>
</file>

<file path=ppt/media/image27.png>
</file>

<file path=ppt/media/image28.jpeg>
</file>

<file path=ppt/media/image29.png>
</file>

<file path=ppt/media/image3.jpe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jpeg>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35091A-8DAB-4CEF-ADFA-BAA23D5B5B5E}" type="datetimeFigureOut">
              <a:rPr lang="en-US" smtClean="0"/>
              <a:t>6/22/2018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smtClean="0"/>
              <a:t>© Copyright Nishant Chandra (https://www.linkedin.com/in/nishant-chandra/)</a:t>
            </a: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67E1F2-C40F-49D0-A0AE-C6642B4592F7}" type="slidenum">
              <a:rPr lang="en-US" smtClean="0"/>
              <a:t>‹#›</a:t>
            </a:fld>
            <a:endParaRPr lang="en-US"/>
          </a:p>
        </p:txBody>
      </p:sp>
    </p:spTree>
    <p:extLst>
      <p:ext uri="{BB962C8B-B14F-4D97-AF65-F5344CB8AC3E}">
        <p14:creationId xmlns:p14="http://schemas.microsoft.com/office/powerpoint/2010/main" val="2685135143"/>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3" name="Rectangle 12"/>
          <p:cNvSpPr/>
          <p:nvPr userDrawn="1"/>
        </p:nvSpPr>
        <p:spPr>
          <a:xfrm>
            <a:off x="0" y="1"/>
            <a:ext cx="9144000" cy="6857999"/>
          </a:xfrm>
          <a:prstGeom prst="rect">
            <a:avLst/>
          </a:prstGeom>
          <a:solidFill>
            <a:srgbClr val="2564B1">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30300" y="2160003"/>
            <a:ext cx="6899939" cy="1646302"/>
          </a:xfrm>
        </p:spPr>
        <p:txBody>
          <a:bodyPr anchor="b">
            <a:noAutofit/>
          </a:bodyPr>
          <a:lstStyle>
            <a:lvl1pPr algn="l">
              <a:lnSpc>
                <a:spcPct val="150000"/>
              </a:lnSpc>
              <a:defRPr sz="3600" b="1">
                <a:solidFill>
                  <a:schemeClr val="accent2">
                    <a:lumMod val="50000"/>
                  </a:schemeClr>
                </a:solidFill>
                <a:latin typeface="Book Antiqua" panose="02040602050305030304" pitchFamily="18"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30300" y="4050834"/>
            <a:ext cx="6899939" cy="1096899"/>
          </a:xfrm>
        </p:spPr>
        <p:txBody>
          <a:bodyPr anchor="b">
            <a:normAutofit/>
          </a:bodyPr>
          <a:lstStyle>
            <a:lvl1pPr marL="0" indent="0" algn="r">
              <a:buNone/>
              <a:defRPr sz="2400" b="1">
                <a:solidFill>
                  <a:schemeClr val="accent2">
                    <a:lumMod val="75000"/>
                  </a:schemeClr>
                </a:solidFill>
                <a:latin typeface="Book Antiqua" panose="0204060205030503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8"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29"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30"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1498604"/>
            <a:ext cx="4188932"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991987" y="589353"/>
            <a:ext cx="3793980"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08000" y="2777069"/>
            <a:ext cx="4188932"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8" name="Date Placeholder 3"/>
          <p:cNvSpPr>
            <a:spLocks noGrp="1"/>
          </p:cNvSpPr>
          <p:nvPr>
            <p:ph type="dt" sz="half" idx="10"/>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9"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0"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4800600"/>
            <a:ext cx="8277965"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0" y="609600"/>
            <a:ext cx="8277965"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508000" y="5367338"/>
            <a:ext cx="8277965"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3"/>
          <p:cNvSpPr>
            <a:spLocks noGrp="1"/>
          </p:cNvSpPr>
          <p:nvPr>
            <p:ph type="dt" sz="half" idx="10"/>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9"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0"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609600"/>
            <a:ext cx="8277965"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4470400"/>
            <a:ext cx="827796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8"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9"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6451" y="609600"/>
            <a:ext cx="7700612"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3632200"/>
            <a:ext cx="5418393"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508001" y="4470400"/>
            <a:ext cx="6447501"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24" name="TextBox 23"/>
          <p:cNvSpPr txBox="1"/>
          <p:nvPr/>
        </p:nvSpPr>
        <p:spPr>
          <a:xfrm>
            <a:off x="406403" y="790378"/>
            <a:ext cx="4572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328766" y="2865291"/>
            <a:ext cx="4572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10"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11"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2"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931988"/>
            <a:ext cx="8277965"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57877" y="4527448"/>
            <a:ext cx="8228089"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8"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9"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Name Card">
    <p:spTree>
      <p:nvGrpSpPr>
        <p:cNvPr id="1" name=""/>
        <p:cNvGrpSpPr/>
        <p:nvPr/>
      </p:nvGrpSpPr>
      <p:grpSpPr>
        <a:xfrm>
          <a:off x="0" y="0"/>
          <a:ext cx="0" cy="0"/>
          <a:chOff x="0" y="0"/>
          <a:chExt cx="0" cy="0"/>
        </a:xfrm>
      </p:grpSpPr>
      <p:sp>
        <p:nvSpPr>
          <p:cNvPr id="23" name="Text Placeholder 9"/>
          <p:cNvSpPr>
            <a:spLocks noGrp="1"/>
          </p:cNvSpPr>
          <p:nvPr>
            <p:ph type="body" sz="quarter" idx="13"/>
          </p:nvPr>
        </p:nvSpPr>
        <p:spPr>
          <a:xfrm>
            <a:off x="507999" y="4013200"/>
            <a:ext cx="6447502"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508001" y="4527448"/>
            <a:ext cx="6447501"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6" name="Title 1"/>
          <p:cNvSpPr>
            <a:spLocks noGrp="1"/>
          </p:cNvSpPr>
          <p:nvPr>
            <p:ph type="title"/>
          </p:nvPr>
        </p:nvSpPr>
        <p:spPr>
          <a:xfrm>
            <a:off x="696451" y="609600"/>
            <a:ext cx="7700612" cy="3022600"/>
          </a:xfrm>
        </p:spPr>
        <p:txBody>
          <a:bodyPr anchor="ctr">
            <a:normAutofit/>
          </a:bodyPr>
          <a:lstStyle>
            <a:lvl1pPr algn="l">
              <a:defRPr sz="4400" b="0" cap="none"/>
            </a:lvl1pPr>
          </a:lstStyle>
          <a:p>
            <a:r>
              <a:rPr lang="en-US" smtClean="0"/>
              <a:t>Click to edit Master title style</a:t>
            </a:r>
            <a:endParaRPr lang="en-US" dirty="0"/>
          </a:p>
        </p:txBody>
      </p:sp>
      <p:sp>
        <p:nvSpPr>
          <p:cNvPr id="18" name="TextBox 17"/>
          <p:cNvSpPr txBox="1"/>
          <p:nvPr userDrawn="1"/>
        </p:nvSpPr>
        <p:spPr>
          <a:xfrm>
            <a:off x="406403" y="790378"/>
            <a:ext cx="4572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19" name="TextBox 18"/>
          <p:cNvSpPr txBox="1"/>
          <p:nvPr userDrawn="1"/>
        </p:nvSpPr>
        <p:spPr>
          <a:xfrm>
            <a:off x="8328766" y="2865291"/>
            <a:ext cx="4572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10"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11"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2"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rue or False">
    <p:spTree>
      <p:nvGrpSpPr>
        <p:cNvPr id="1" name=""/>
        <p:cNvGrpSpPr/>
        <p:nvPr/>
      </p:nvGrpSpPr>
      <p:grpSpPr>
        <a:xfrm>
          <a:off x="0" y="0"/>
          <a:ext cx="0" cy="0"/>
          <a:chOff x="0" y="0"/>
          <a:chExt cx="0" cy="0"/>
        </a:xfrm>
      </p:grpSpPr>
      <p:sp>
        <p:nvSpPr>
          <p:cNvPr id="23" name="Text Placeholder 9"/>
          <p:cNvSpPr>
            <a:spLocks noGrp="1"/>
          </p:cNvSpPr>
          <p:nvPr>
            <p:ph type="body" sz="quarter" idx="13"/>
          </p:nvPr>
        </p:nvSpPr>
        <p:spPr>
          <a:xfrm>
            <a:off x="507999" y="4013200"/>
            <a:ext cx="6447502"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508001" y="4527448"/>
            <a:ext cx="6447501"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4" name="Title 1"/>
          <p:cNvSpPr>
            <a:spLocks noGrp="1"/>
          </p:cNvSpPr>
          <p:nvPr>
            <p:ph type="title"/>
          </p:nvPr>
        </p:nvSpPr>
        <p:spPr>
          <a:xfrm>
            <a:off x="696451" y="609600"/>
            <a:ext cx="7700612" cy="3022600"/>
          </a:xfrm>
        </p:spPr>
        <p:txBody>
          <a:bodyPr anchor="ctr">
            <a:normAutofit/>
          </a:bodyPr>
          <a:lstStyle>
            <a:lvl1pPr algn="l">
              <a:defRPr sz="4400" b="0" cap="none"/>
            </a:lvl1pPr>
          </a:lstStyle>
          <a:p>
            <a:r>
              <a:rPr lang="en-US" smtClean="0"/>
              <a:t>Click to edit Master title style</a:t>
            </a:r>
            <a:endParaRPr lang="en-US" dirty="0"/>
          </a:p>
        </p:txBody>
      </p:sp>
      <p:sp>
        <p:nvSpPr>
          <p:cNvPr id="15" name="Text Placeholder 9"/>
          <p:cNvSpPr>
            <a:spLocks noGrp="1"/>
          </p:cNvSpPr>
          <p:nvPr>
            <p:ph type="body" sz="quarter" idx="14"/>
          </p:nvPr>
        </p:nvSpPr>
        <p:spPr>
          <a:xfrm>
            <a:off x="1024604" y="3632200"/>
            <a:ext cx="5418393"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9"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10"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6"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8"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9"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07409" y="609601"/>
            <a:ext cx="978557"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609600"/>
            <a:ext cx="7123517" cy="5251450"/>
          </a:xfrm>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8"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9"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342900" indent="-342900">
              <a:buClr>
                <a:schemeClr val="accent2"/>
              </a:buClr>
              <a:buSzPct val="90000"/>
              <a:buFont typeface="Arial" panose="020B0604020202020204" pitchFamily="34" charset="0"/>
              <a:buChar char="•"/>
              <a:defRPr/>
            </a:lvl1pPr>
            <a:lvl2pPr marL="742950" indent="-285750">
              <a:buClr>
                <a:schemeClr val="accent2"/>
              </a:buClr>
              <a:buSzPct val="90000"/>
              <a:buFont typeface="Arial" panose="020B0604020202020204" pitchFamily="34" charset="0"/>
              <a:buChar char="•"/>
              <a:defRPr/>
            </a:lvl2pPr>
            <a:lvl3pPr marL="1143000" indent="-228600">
              <a:buClr>
                <a:schemeClr val="accent2"/>
              </a:buClr>
              <a:buSzPct val="90000"/>
              <a:buFont typeface="Arial" panose="020B0604020202020204" pitchFamily="34" charset="0"/>
              <a:buChar char="•"/>
              <a:defRPr/>
            </a:lvl3pPr>
            <a:lvl4pPr marL="1600200" indent="-228600">
              <a:buClr>
                <a:schemeClr val="accent2"/>
              </a:buClr>
              <a:buSzPct val="90000"/>
              <a:buFont typeface="Arial" panose="020B0604020202020204" pitchFamily="34" charset="0"/>
              <a:buChar char="•"/>
              <a:defRPr/>
            </a:lvl4pPr>
            <a:lvl5pPr marL="2057400" indent="-228600">
              <a:buClr>
                <a:schemeClr val="accent2"/>
              </a:buClr>
              <a:buSzPct val="90000"/>
              <a:buFont typeface="Arial" panose="020B0604020202020204" pitchFamily="34" charset="0"/>
              <a:buChar cha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8"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9"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700868"/>
            <a:ext cx="7992729" cy="1826581"/>
          </a:xfrm>
        </p:spPr>
        <p:txBody>
          <a:bodyPr anchor="b"/>
          <a:lstStyle>
            <a:lvl1pPr algn="l">
              <a:defRPr sz="4000" b="0" cap="none"/>
            </a:lvl1pPr>
          </a:lstStyle>
          <a:p>
            <a:r>
              <a:rPr lang="en-US" dirty="0" smtClean="0"/>
              <a:t>Click to edit Master title style</a:t>
            </a:r>
            <a:endParaRPr lang="en-US" dirty="0"/>
          </a:p>
        </p:txBody>
      </p:sp>
      <p:sp>
        <p:nvSpPr>
          <p:cNvPr id="3" name="Text Placeholder 2"/>
          <p:cNvSpPr>
            <a:spLocks noGrp="1"/>
          </p:cNvSpPr>
          <p:nvPr>
            <p:ph type="body" idx="1"/>
          </p:nvPr>
        </p:nvSpPr>
        <p:spPr>
          <a:xfrm>
            <a:off x="508001" y="4527448"/>
            <a:ext cx="7992729"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7"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8"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9"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508001" y="1669312"/>
            <a:ext cx="3981597" cy="4372049"/>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80984" y="1669312"/>
            <a:ext cx="3987209" cy="43720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3"/>
          <p:cNvSpPr>
            <a:spLocks noGrp="1"/>
          </p:cNvSpPr>
          <p:nvPr>
            <p:ph type="dt" sz="half" idx="10"/>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9"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0"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81161"/>
            <a:ext cx="395089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6809" y="2492557"/>
            <a:ext cx="3950891" cy="354880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5035" y="1681161"/>
            <a:ext cx="400315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5036" y="2487068"/>
            <a:ext cx="4003157" cy="354880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0"/>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11" name="Footer Placeholder 4"/>
          <p:cNvSpPr>
            <a:spLocks noGrp="1"/>
          </p:cNvSpPr>
          <p:nvPr>
            <p:ph type="ftr" sz="quarter" idx="11"/>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2" name="Slide Number Placeholder 5"/>
          <p:cNvSpPr>
            <a:spLocks noGrp="1"/>
          </p:cNvSpPr>
          <p:nvPr>
            <p:ph type="sldNum" sz="quarter" idx="12"/>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06809" y="612411"/>
            <a:ext cx="3950891" cy="576262"/>
          </a:xfrm>
        </p:spPr>
        <p:txBody>
          <a:bodyPr anchor="b">
            <a:noAutofit/>
          </a:bodyPr>
          <a:lstStyle>
            <a:lvl1pPr marL="0" indent="0" algn="l" defTabSz="457200" rtl="0" eaLnBrk="1" latinLnBrk="0" hangingPunct="1">
              <a:spcBef>
                <a:spcPct val="0"/>
              </a:spcBef>
              <a:buNone/>
              <a:defRPr lang="en-US" sz="3600" kern="1200" dirty="0" smtClean="0">
                <a:solidFill>
                  <a:schemeClr val="accent2">
                    <a:lumMod val="50000"/>
                  </a:schemeClr>
                </a:solidFill>
                <a:latin typeface="Palatino Linotype" panose="0204050205050503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506809" y="1423807"/>
            <a:ext cx="3950891" cy="4614347"/>
          </a:xfrm>
        </p:spPr>
        <p:txBody>
          <a:bodyPr>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65035" y="612411"/>
            <a:ext cx="4003158" cy="576262"/>
          </a:xfrm>
        </p:spPr>
        <p:txBody>
          <a:bodyPr anchor="b">
            <a:noAutofit/>
          </a:bodyPr>
          <a:lstStyle>
            <a:lvl1pPr marL="0" indent="0">
              <a:buNone/>
              <a:defRPr lang="en-US" sz="3600" kern="1200" dirty="0" smtClean="0">
                <a:solidFill>
                  <a:schemeClr val="accent2">
                    <a:lumMod val="50000"/>
                  </a:schemeClr>
                </a:solidFill>
                <a:latin typeface="Palatino Linotype" panose="0204050205050503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457200" rtl="0" eaLnBrk="1" latinLnBrk="0" hangingPunct="1">
              <a:spcBef>
                <a:spcPct val="0"/>
              </a:spcBef>
              <a:spcAft>
                <a:spcPts val="0"/>
              </a:spcAft>
              <a:buClr>
                <a:srgbClr val="2564B1"/>
              </a:buClr>
              <a:buSzPct val="140000"/>
              <a:buFont typeface="Arial" panose="020B0604020202020204" pitchFamily="34" charset="0"/>
              <a:buNone/>
            </a:pPr>
            <a:r>
              <a:rPr lang="en-US" dirty="0" smtClean="0"/>
              <a:t>Click to edit Master text styles</a:t>
            </a:r>
          </a:p>
        </p:txBody>
      </p:sp>
      <p:sp>
        <p:nvSpPr>
          <p:cNvPr id="6" name="Content Placeholder 5"/>
          <p:cNvSpPr>
            <a:spLocks noGrp="1"/>
          </p:cNvSpPr>
          <p:nvPr>
            <p:ph sz="quarter" idx="4"/>
          </p:nvPr>
        </p:nvSpPr>
        <p:spPr>
          <a:xfrm>
            <a:off x="4665036" y="1418318"/>
            <a:ext cx="4003157" cy="4614347"/>
          </a:xfrm>
        </p:spPr>
        <p:txBody>
          <a:bodyPr>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Date Placeholder 3"/>
          <p:cNvSpPr>
            <a:spLocks noGrp="1"/>
          </p:cNvSpPr>
          <p:nvPr>
            <p:ph type="dt" sz="half" idx="10"/>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11" name="Footer Placeholder 4"/>
          <p:cNvSpPr>
            <a:spLocks noGrp="1"/>
          </p:cNvSpPr>
          <p:nvPr>
            <p:ph type="ftr" sz="quarter" idx="11"/>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2" name="Slide Number Placeholder 5"/>
          <p:cNvSpPr>
            <a:spLocks noGrp="1"/>
          </p:cNvSpPr>
          <p:nvPr>
            <p:ph type="sldNum" sz="quarter" idx="12"/>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5968139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06809" y="612411"/>
            <a:ext cx="2652027" cy="576262"/>
          </a:xfrm>
          <a:solidFill>
            <a:schemeClr val="accent1">
              <a:lumMod val="60000"/>
              <a:lumOff val="40000"/>
            </a:schemeClr>
          </a:solidFill>
        </p:spPr>
        <p:txBody>
          <a:bodyPr anchor="b">
            <a:noAutofit/>
          </a:bodyPr>
          <a:lstStyle>
            <a:lvl1pPr marL="0" indent="0" algn="ctr" defTabSz="457200" rtl="0" eaLnBrk="1" latinLnBrk="0" hangingPunct="1">
              <a:spcBef>
                <a:spcPct val="0"/>
              </a:spcBef>
              <a:buNone/>
              <a:defRPr lang="en-US" sz="3600" kern="1200" dirty="0" smtClean="0">
                <a:solidFill>
                  <a:schemeClr val="accent2">
                    <a:lumMod val="50000"/>
                  </a:schemeClr>
                </a:solidFill>
                <a:latin typeface="Palatino Linotype" panose="0204050205050503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506809" y="1423807"/>
            <a:ext cx="2652027" cy="4614347"/>
          </a:xfrm>
        </p:spPr>
        <p:txBody>
          <a:bodyPr>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Date Placeholder 3"/>
          <p:cNvSpPr>
            <a:spLocks noGrp="1"/>
          </p:cNvSpPr>
          <p:nvPr>
            <p:ph type="dt" sz="half" idx="10"/>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11" name="Footer Placeholder 4"/>
          <p:cNvSpPr>
            <a:spLocks noGrp="1"/>
          </p:cNvSpPr>
          <p:nvPr>
            <p:ph type="ftr" sz="quarter" idx="11"/>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2" name="Slide Number Placeholder 5"/>
          <p:cNvSpPr>
            <a:spLocks noGrp="1"/>
          </p:cNvSpPr>
          <p:nvPr>
            <p:ph type="sldNum" sz="quarter" idx="12"/>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
        <p:nvSpPr>
          <p:cNvPr id="9" name="Text Placeholder 2"/>
          <p:cNvSpPr>
            <a:spLocks noGrp="1"/>
          </p:cNvSpPr>
          <p:nvPr>
            <p:ph type="body" idx="13"/>
          </p:nvPr>
        </p:nvSpPr>
        <p:spPr>
          <a:xfrm>
            <a:off x="3248035" y="622307"/>
            <a:ext cx="2652027" cy="576262"/>
          </a:xfrm>
          <a:solidFill>
            <a:schemeClr val="accent1">
              <a:lumMod val="60000"/>
              <a:lumOff val="40000"/>
            </a:schemeClr>
          </a:solidFill>
        </p:spPr>
        <p:txBody>
          <a:bodyPr anchor="b">
            <a:noAutofit/>
          </a:bodyPr>
          <a:lstStyle>
            <a:lvl1pPr marL="0" indent="0" algn="ctr" defTabSz="457200" rtl="0" eaLnBrk="1" latinLnBrk="0" hangingPunct="1">
              <a:spcBef>
                <a:spcPct val="0"/>
              </a:spcBef>
              <a:buNone/>
              <a:defRPr lang="en-US" sz="3600" kern="1200" dirty="0" smtClean="0">
                <a:solidFill>
                  <a:schemeClr val="accent2">
                    <a:lumMod val="50000"/>
                  </a:schemeClr>
                </a:solidFill>
                <a:latin typeface="Palatino Linotype" panose="0204050205050503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3" name="Content Placeholder 3"/>
          <p:cNvSpPr>
            <a:spLocks noGrp="1"/>
          </p:cNvSpPr>
          <p:nvPr>
            <p:ph sz="half" idx="14"/>
          </p:nvPr>
        </p:nvSpPr>
        <p:spPr>
          <a:xfrm>
            <a:off x="3248035" y="1433703"/>
            <a:ext cx="2652027" cy="4614347"/>
          </a:xfrm>
        </p:spPr>
        <p:txBody>
          <a:bodyPr>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 Placeholder 2"/>
          <p:cNvSpPr>
            <a:spLocks noGrp="1"/>
          </p:cNvSpPr>
          <p:nvPr>
            <p:ph type="body" idx="15"/>
          </p:nvPr>
        </p:nvSpPr>
        <p:spPr>
          <a:xfrm>
            <a:off x="6013010" y="620328"/>
            <a:ext cx="2652027" cy="576262"/>
          </a:xfrm>
          <a:solidFill>
            <a:schemeClr val="accent1">
              <a:lumMod val="60000"/>
              <a:lumOff val="40000"/>
            </a:schemeClr>
          </a:solidFill>
        </p:spPr>
        <p:txBody>
          <a:bodyPr anchor="b">
            <a:noAutofit/>
          </a:bodyPr>
          <a:lstStyle>
            <a:lvl1pPr marL="0" indent="0" algn="ctr" defTabSz="457200" rtl="0" eaLnBrk="1" latinLnBrk="0" hangingPunct="1">
              <a:spcBef>
                <a:spcPct val="0"/>
              </a:spcBef>
              <a:buNone/>
              <a:defRPr lang="en-US" sz="3600" kern="1200" dirty="0" smtClean="0">
                <a:solidFill>
                  <a:schemeClr val="accent2">
                    <a:lumMod val="50000"/>
                  </a:schemeClr>
                </a:solidFill>
                <a:latin typeface="Palatino Linotype" panose="0204050205050503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5" name="Content Placeholder 3"/>
          <p:cNvSpPr>
            <a:spLocks noGrp="1"/>
          </p:cNvSpPr>
          <p:nvPr>
            <p:ph sz="half" idx="16"/>
          </p:nvPr>
        </p:nvSpPr>
        <p:spPr>
          <a:xfrm>
            <a:off x="6013010" y="1431724"/>
            <a:ext cx="2652027" cy="4614347"/>
          </a:xfrm>
        </p:spPr>
        <p:txBody>
          <a:bodyPr>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7" name="Straight Connector 6"/>
          <p:cNvCxnSpPr/>
          <p:nvPr userDrawn="1"/>
        </p:nvCxnSpPr>
        <p:spPr>
          <a:xfrm>
            <a:off x="3206337" y="1377537"/>
            <a:ext cx="11876" cy="4655128"/>
          </a:xfrm>
          <a:prstGeom prst="line">
            <a:avLst/>
          </a:prstGeom>
          <a:ln w="19050">
            <a:solidFill>
              <a:srgbClr val="002060"/>
            </a:solidFill>
            <a:prstDash val="lg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userDrawn="1"/>
        </p:nvCxnSpPr>
        <p:spPr>
          <a:xfrm>
            <a:off x="5947558" y="1377537"/>
            <a:ext cx="11876" cy="4655128"/>
          </a:xfrm>
          <a:prstGeom prst="line">
            <a:avLst/>
          </a:prstGeom>
          <a:ln w="19050">
            <a:solidFill>
              <a:srgbClr val="002060"/>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1940292"/>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10" y="1681161"/>
            <a:ext cx="2651760" cy="576262"/>
          </a:xfrm>
          <a:solidFill>
            <a:schemeClr val="accent1">
              <a:lumMod val="60000"/>
              <a:lumOff val="40000"/>
            </a:schemeClr>
          </a:solidFill>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506810" y="2487168"/>
            <a:ext cx="2651760" cy="354880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0"/>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11" name="Footer Placeholder 4"/>
          <p:cNvSpPr>
            <a:spLocks noGrp="1"/>
          </p:cNvSpPr>
          <p:nvPr>
            <p:ph type="ftr" sz="quarter" idx="11"/>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12" name="Slide Number Placeholder 5"/>
          <p:cNvSpPr>
            <a:spLocks noGrp="1"/>
          </p:cNvSpPr>
          <p:nvPr>
            <p:ph type="sldNum" sz="quarter" idx="12"/>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
        <p:nvSpPr>
          <p:cNvPr id="13" name="Text Placeholder 2"/>
          <p:cNvSpPr>
            <a:spLocks noGrp="1"/>
          </p:cNvSpPr>
          <p:nvPr>
            <p:ph type="body" idx="13"/>
          </p:nvPr>
        </p:nvSpPr>
        <p:spPr>
          <a:xfrm>
            <a:off x="3248031" y="1679182"/>
            <a:ext cx="2651760" cy="576262"/>
          </a:xfrm>
          <a:solidFill>
            <a:schemeClr val="accent1">
              <a:lumMod val="60000"/>
              <a:lumOff val="40000"/>
            </a:schemeClr>
          </a:solidFill>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4" name="Content Placeholder 3"/>
          <p:cNvSpPr>
            <a:spLocks noGrp="1"/>
          </p:cNvSpPr>
          <p:nvPr>
            <p:ph sz="half" idx="14"/>
          </p:nvPr>
        </p:nvSpPr>
        <p:spPr>
          <a:xfrm>
            <a:off x="3248031" y="2490578"/>
            <a:ext cx="2651760" cy="354880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2"/>
          <p:cNvSpPr>
            <a:spLocks noGrp="1"/>
          </p:cNvSpPr>
          <p:nvPr>
            <p:ph type="body" idx="15"/>
          </p:nvPr>
        </p:nvSpPr>
        <p:spPr>
          <a:xfrm>
            <a:off x="6013002" y="1682496"/>
            <a:ext cx="2651760" cy="576262"/>
          </a:xfrm>
          <a:solidFill>
            <a:schemeClr val="accent1">
              <a:lumMod val="60000"/>
              <a:lumOff val="40000"/>
            </a:schemeClr>
          </a:solidFill>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 name="Content Placeholder 3"/>
          <p:cNvSpPr>
            <a:spLocks noGrp="1"/>
          </p:cNvSpPr>
          <p:nvPr>
            <p:ph sz="half" idx="16"/>
          </p:nvPr>
        </p:nvSpPr>
        <p:spPr>
          <a:xfrm>
            <a:off x="6013002" y="2488599"/>
            <a:ext cx="2651760" cy="354880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17" name="Straight Connector 16"/>
          <p:cNvCxnSpPr/>
          <p:nvPr userDrawn="1"/>
        </p:nvCxnSpPr>
        <p:spPr>
          <a:xfrm>
            <a:off x="3218213" y="2505694"/>
            <a:ext cx="0" cy="3526971"/>
          </a:xfrm>
          <a:prstGeom prst="line">
            <a:avLst/>
          </a:prstGeom>
          <a:ln w="19050">
            <a:solidFill>
              <a:srgbClr val="002060"/>
            </a:solidFill>
            <a:prstDash val="lg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5971309" y="2505693"/>
            <a:ext cx="0" cy="3526971"/>
          </a:xfrm>
          <a:prstGeom prst="line">
            <a:avLst/>
          </a:prstGeom>
          <a:ln w="19050">
            <a:solidFill>
              <a:srgbClr val="002060"/>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941466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8277965" cy="1320800"/>
          </a:xfrm>
        </p:spPr>
        <p:txBody>
          <a:bodyPr/>
          <a:lstStyle/>
          <a:p>
            <a:r>
              <a:rPr lang="en-US" smtClean="0"/>
              <a:t>Click to edit Master title style</a:t>
            </a:r>
            <a:endParaRPr lang="en-US" dirty="0"/>
          </a:p>
        </p:txBody>
      </p:sp>
      <p:sp>
        <p:nvSpPr>
          <p:cNvPr id="6"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7" name="Footer Placeholder 4"/>
          <p:cNvSpPr>
            <a:spLocks noGrp="1"/>
          </p:cNvSpPr>
          <p:nvPr>
            <p:ph type="ftr" sz="quarter" idx="3"/>
          </p:nvPr>
        </p:nvSpPr>
        <p:spPr>
          <a:xfrm>
            <a:off x="1535543" y="6266457"/>
            <a:ext cx="5589657" cy="365125"/>
          </a:xfrm>
          <a:prstGeom prst="rect">
            <a:avLst/>
          </a:prstGeom>
        </p:spPr>
        <p:txBody>
          <a:bodyPr/>
          <a:lstStyle>
            <a:lvl1pPr>
              <a:defRPr>
                <a:solidFill>
                  <a:schemeClr val="bg1"/>
                </a:solidFill>
              </a:defRPr>
            </a:lvl1pPr>
          </a:lstStyle>
          <a:p>
            <a:r>
              <a:rPr lang="en-US" dirty="0" smtClean="0"/>
              <a:t>© Copyright Nishant Chandra (https://www.linkedin.com/in/nishant-chandra/)</a:t>
            </a:r>
            <a:endParaRPr lang="en-US" dirty="0"/>
          </a:p>
        </p:txBody>
      </p:sp>
      <p:sp>
        <p:nvSpPr>
          <p:cNvPr id="8"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2" name="Rectangle 11"/>
          <p:cNvSpPr/>
          <p:nvPr userDrawn="1"/>
        </p:nvSpPr>
        <p:spPr>
          <a:xfrm>
            <a:off x="0" y="1"/>
            <a:ext cx="9144000" cy="6857999"/>
          </a:xfrm>
          <a:prstGeom prst="rect">
            <a:avLst/>
          </a:prstGeom>
          <a:solidFill>
            <a:srgbClr val="2564B1">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508000" y="609600"/>
            <a:ext cx="8160193" cy="836428"/>
          </a:xfrm>
          <a:prstGeom prst="rect">
            <a:avLst/>
          </a:prstGeom>
        </p:spPr>
        <p:txBody>
          <a:bodyPr vert="horz" lIns="91440" tIns="45720" rIns="91440" bIns="45720" rtlCol="0" anchor="t">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08001" y="1669313"/>
            <a:ext cx="8160192" cy="4372050"/>
          </a:xfrm>
          <a:prstGeom prst="rect">
            <a:avLst/>
          </a:prstGeom>
          <a:noFill/>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Date Placeholder 3"/>
          <p:cNvSpPr>
            <a:spLocks noGrp="1"/>
          </p:cNvSpPr>
          <p:nvPr>
            <p:ph type="dt" sz="half" idx="2"/>
          </p:nvPr>
        </p:nvSpPr>
        <p:spPr>
          <a:xfrm>
            <a:off x="7718955" y="6306633"/>
            <a:ext cx="914405" cy="307923"/>
          </a:xfrm>
          <a:prstGeom prst="rect">
            <a:avLst/>
          </a:prstGeom>
        </p:spPr>
        <p:txBody>
          <a:bodyPr/>
          <a:lstStyle>
            <a:lvl1pPr>
              <a:defRPr sz="1200">
                <a:latin typeface="Palatino Linotype" panose="02040502050505030304" pitchFamily="18" charset="0"/>
              </a:defRPr>
            </a:lvl1pPr>
          </a:lstStyle>
          <a:p>
            <a:fld id="{54306C87-10B4-4C73-A444-B1E244E9943E}" type="datetime1">
              <a:rPr lang="en-US" smtClean="0"/>
              <a:pPr/>
              <a:t>6/22/2018</a:t>
            </a:fld>
            <a:endParaRPr lang="en-US" dirty="0"/>
          </a:p>
        </p:txBody>
      </p:sp>
      <p:sp>
        <p:nvSpPr>
          <p:cNvPr id="10" name="Footer Placeholder 4"/>
          <p:cNvSpPr>
            <a:spLocks noGrp="1"/>
          </p:cNvSpPr>
          <p:nvPr>
            <p:ph type="ftr" sz="quarter" idx="3"/>
          </p:nvPr>
        </p:nvSpPr>
        <p:spPr>
          <a:xfrm>
            <a:off x="1535543" y="6266457"/>
            <a:ext cx="5589657" cy="365125"/>
          </a:xfrm>
          <a:prstGeom prst="rect">
            <a:avLst/>
          </a:prstGeom>
        </p:spPr>
        <p:txBody>
          <a:bodyPr/>
          <a:lstStyle>
            <a:lvl1pPr>
              <a:defRPr sz="1100">
                <a:solidFill>
                  <a:schemeClr val="bg1"/>
                </a:solidFill>
              </a:defRPr>
            </a:lvl1pPr>
          </a:lstStyle>
          <a:p>
            <a:r>
              <a:rPr lang="en-US" dirty="0" smtClean="0"/>
              <a:t>© Copyright Nishant Chandra (https://www.linkedin.com/in/nishant-chandra/)</a:t>
            </a:r>
            <a:endParaRPr lang="en-US" dirty="0"/>
          </a:p>
        </p:txBody>
      </p:sp>
      <p:sp>
        <p:nvSpPr>
          <p:cNvPr id="11" name="Slide Number Placeholder 5"/>
          <p:cNvSpPr>
            <a:spLocks noGrp="1"/>
          </p:cNvSpPr>
          <p:nvPr>
            <p:ph type="sldNum" sz="quarter" idx="4"/>
          </p:nvPr>
        </p:nvSpPr>
        <p:spPr>
          <a:xfrm>
            <a:off x="557877" y="6272144"/>
            <a:ext cx="512504" cy="365125"/>
          </a:xfrm>
          <a:prstGeom prst="rect">
            <a:avLst/>
          </a:prstGeom>
        </p:spPr>
        <p:txBody>
          <a:bodyPr/>
          <a:lstStyle>
            <a:lvl1pPr>
              <a:defRPr sz="1200">
                <a:solidFill>
                  <a:schemeClr val="bg1"/>
                </a:solidFill>
              </a:defRPr>
            </a:lvl1pPr>
          </a:lstStyle>
          <a:p>
            <a:fld id="{D57F1E4F-1CFF-5643-939E-217C01CDF56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69" r:id="rId6"/>
    <p:sldLayoutId id="2147483670" r:id="rId7"/>
    <p:sldLayoutId id="2147483671" r:id="rId8"/>
    <p:sldLayoutId id="2147483654" r:id="rId9"/>
    <p:sldLayoutId id="2147483655" r:id="rId10"/>
    <p:sldLayoutId id="2147483667" r:id="rId11"/>
    <p:sldLayoutId id="2147483657" r:id="rId12"/>
    <p:sldLayoutId id="2147483660" r:id="rId13"/>
    <p:sldLayoutId id="2147483661" r:id="rId14"/>
    <p:sldLayoutId id="2147483662" r:id="rId15"/>
    <p:sldLayoutId id="2147483663" r:id="rId16"/>
    <p:sldLayoutId id="2147483664" r:id="rId17"/>
    <p:sldLayoutId id="2147483668" r:id="rId18"/>
    <p:sldLayoutId id="2147483659" r:id="rId19"/>
  </p:sldLayoutIdLst>
  <p:timing>
    <p:tnLst>
      <p:par>
        <p:cTn id="1" dur="indefinite" restart="never" nodeType="tmRoot"/>
      </p:par>
    </p:tnLst>
  </p:timing>
  <p:hf hdr="0" dt="0"/>
  <p:txStyles>
    <p:titleStyle>
      <a:lvl1pPr algn="l" defTabSz="457200" rtl="0" eaLnBrk="1" latinLnBrk="0" hangingPunct="1">
        <a:spcBef>
          <a:spcPct val="0"/>
        </a:spcBef>
        <a:buNone/>
        <a:defRPr sz="3600" kern="1200">
          <a:solidFill>
            <a:schemeClr val="accent2">
              <a:lumMod val="50000"/>
            </a:schemeClr>
          </a:solidFill>
          <a:latin typeface="Palatino Linotype" panose="02040502050505030304" pitchFamily="18"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rgbClr val="2564B1"/>
        </a:buClr>
        <a:buSzPct val="140000"/>
        <a:buFont typeface="Arial" panose="020B0604020202020204" pitchFamily="34" charset="0"/>
        <a:buChar char="•"/>
        <a:defRPr sz="2000" kern="1200">
          <a:solidFill>
            <a:schemeClr val="tx1">
              <a:lumMod val="75000"/>
              <a:lumOff val="25000"/>
            </a:schemeClr>
          </a:solidFill>
          <a:latin typeface="Palatino Linotype" panose="02040502050505030304" pitchFamily="18" charset="0"/>
          <a:ea typeface="+mn-ea"/>
          <a:cs typeface="+mn-cs"/>
        </a:defRPr>
      </a:lvl1pPr>
      <a:lvl2pPr marL="742950" indent="-285750" algn="l" defTabSz="457200" rtl="0" eaLnBrk="1" latinLnBrk="0" hangingPunct="1">
        <a:spcBef>
          <a:spcPts val="1000"/>
        </a:spcBef>
        <a:spcAft>
          <a:spcPts val="0"/>
        </a:spcAft>
        <a:buClr>
          <a:srgbClr val="2564B1"/>
        </a:buClr>
        <a:buSzPct val="140000"/>
        <a:buFont typeface="Arial" panose="020B0604020202020204" pitchFamily="34" charset="0"/>
        <a:buChar char="•"/>
        <a:defRPr sz="1800" kern="1200">
          <a:solidFill>
            <a:schemeClr val="tx1">
              <a:lumMod val="75000"/>
              <a:lumOff val="25000"/>
            </a:schemeClr>
          </a:solidFill>
          <a:latin typeface="Palatino Linotype" panose="02040502050505030304" pitchFamily="18" charset="0"/>
          <a:ea typeface="+mn-ea"/>
          <a:cs typeface="+mn-cs"/>
        </a:defRPr>
      </a:lvl2pPr>
      <a:lvl3pPr marL="1143000" indent="-228600" algn="l" defTabSz="457200" rtl="0" eaLnBrk="1" latinLnBrk="0" hangingPunct="1">
        <a:spcBef>
          <a:spcPts val="1000"/>
        </a:spcBef>
        <a:spcAft>
          <a:spcPts val="0"/>
        </a:spcAft>
        <a:buClr>
          <a:srgbClr val="2564B1"/>
        </a:buClr>
        <a:buSzPct val="140000"/>
        <a:buFont typeface="Arial" panose="020B0604020202020204" pitchFamily="34" charset="0"/>
        <a:buChar char="•"/>
        <a:defRPr sz="1600" kern="1200">
          <a:solidFill>
            <a:schemeClr val="tx1">
              <a:lumMod val="75000"/>
              <a:lumOff val="25000"/>
            </a:schemeClr>
          </a:solidFill>
          <a:latin typeface="Palatino Linotype" panose="02040502050505030304" pitchFamily="18" charset="0"/>
          <a:ea typeface="+mn-ea"/>
          <a:cs typeface="+mn-cs"/>
        </a:defRPr>
      </a:lvl3pPr>
      <a:lvl4pPr marL="1600200" indent="-228600" algn="l" defTabSz="457200" rtl="0" eaLnBrk="1" latinLnBrk="0" hangingPunct="1">
        <a:spcBef>
          <a:spcPts val="1000"/>
        </a:spcBef>
        <a:spcAft>
          <a:spcPts val="0"/>
        </a:spcAft>
        <a:buClr>
          <a:srgbClr val="2564B1"/>
        </a:buClr>
        <a:buSzPct val="140000"/>
        <a:buFont typeface="Arial" panose="020B0604020202020204" pitchFamily="34" charset="0"/>
        <a:buChar char="•"/>
        <a:defRPr sz="1400" kern="1200">
          <a:solidFill>
            <a:schemeClr val="tx1">
              <a:lumMod val="75000"/>
              <a:lumOff val="25000"/>
            </a:schemeClr>
          </a:solidFill>
          <a:latin typeface="Palatino Linotype" panose="02040502050505030304" pitchFamily="18" charset="0"/>
          <a:ea typeface="+mn-ea"/>
          <a:cs typeface="+mn-cs"/>
        </a:defRPr>
      </a:lvl4pPr>
      <a:lvl5pPr marL="2057400" indent="-228600" algn="l" defTabSz="457200" rtl="0" eaLnBrk="1" latinLnBrk="0" hangingPunct="1">
        <a:spcBef>
          <a:spcPts val="1000"/>
        </a:spcBef>
        <a:spcAft>
          <a:spcPts val="0"/>
        </a:spcAft>
        <a:buClr>
          <a:srgbClr val="2564B1"/>
        </a:buClr>
        <a:buSzPct val="140000"/>
        <a:buFont typeface="Arial" panose="020B0604020202020204" pitchFamily="34" charset="0"/>
        <a:buChar char="•"/>
        <a:defRPr sz="1400" kern="1200">
          <a:solidFill>
            <a:schemeClr val="tx1">
              <a:lumMod val="75000"/>
              <a:lumOff val="25000"/>
            </a:schemeClr>
          </a:solidFill>
          <a:latin typeface="Palatino Linotype" panose="02040502050505030304" pitchFamily="18"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gif"/><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err="1" smtClean="0">
                <a:latin typeface="Palatino Linotype" panose="02040502050505030304" pitchFamily="18" charset="0"/>
              </a:rPr>
              <a:t>Nishant</a:t>
            </a:r>
            <a:r>
              <a:rPr lang="en-US" dirty="0" smtClean="0">
                <a:latin typeface="Palatino Linotype" panose="02040502050505030304" pitchFamily="18" charset="0"/>
              </a:rPr>
              <a:t> Chandra, Ph.D.</a:t>
            </a:r>
            <a:endParaRPr lang="en-US" dirty="0">
              <a:latin typeface="Palatino Linotype" panose="02040502050505030304" pitchFamily="18" charset="0"/>
            </a:endParaRPr>
          </a:p>
        </p:txBody>
      </p:sp>
      <p:sp>
        <p:nvSpPr>
          <p:cNvPr id="2" name="Title 1"/>
          <p:cNvSpPr>
            <a:spLocks noGrp="1"/>
          </p:cNvSpPr>
          <p:nvPr>
            <p:ph type="ctrTitle"/>
          </p:nvPr>
        </p:nvSpPr>
        <p:spPr>
          <a:xfrm>
            <a:off x="1130299" y="2160003"/>
            <a:ext cx="7631387" cy="1646302"/>
          </a:xfrm>
        </p:spPr>
        <p:txBody>
          <a:bodyPr anchor="ctr"/>
          <a:lstStyle/>
          <a:p>
            <a:r>
              <a:rPr lang="en-US" dirty="0"/>
              <a:t>Deep Learning for Natural Language Processing</a:t>
            </a:r>
            <a:endParaRPr lang="en-US" dirty="0">
              <a:latin typeface="Palatino Linotype" panose="02040502050505030304" pitchFamily="18" charset="0"/>
            </a:endParaRPr>
          </a:p>
        </p:txBody>
      </p:sp>
      <p:sp>
        <p:nvSpPr>
          <p:cNvPr id="4" name="Footer Placeholder 3"/>
          <p:cNvSpPr>
            <a:spLocks noGrp="1"/>
          </p:cNvSpPr>
          <p:nvPr>
            <p:ph type="ftr" sz="quarter" idx="3"/>
          </p:nvPr>
        </p:nvSpPr>
        <p:spPr>
          <a:xfrm>
            <a:off x="1535543" y="6266457"/>
            <a:ext cx="5589657" cy="365125"/>
          </a:xfrm>
        </p:spPr>
        <p:txBody>
          <a:bodyPr/>
          <a:lstStyle/>
          <a:p>
            <a:r>
              <a:rPr lang="en-US" dirty="0" smtClean="0"/>
              <a:t>© Copyright Nishant Chandra (https://www.linkedin.com/in/nishant-chandra/)</a:t>
            </a:r>
          </a:p>
          <a:p>
            <a:r>
              <a:rPr lang="en-US" b="1" dirty="0" smtClean="0"/>
              <a:t>Image copyright with respective owners.</a:t>
            </a:r>
            <a:endParaRPr lang="en-US" b="1" dirty="0"/>
          </a:p>
        </p:txBody>
      </p:sp>
    </p:spTree>
    <p:extLst>
      <p:ext uri="{BB962C8B-B14F-4D97-AF65-F5344CB8AC3E}">
        <p14:creationId xmlns:p14="http://schemas.microsoft.com/office/powerpoint/2010/main" val="35117658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smtClean="0"/>
              <a:t>Programming Exercise:</a:t>
            </a:r>
            <a:endParaRPr lang="en-US" sz="2800" dirty="0"/>
          </a:p>
        </p:txBody>
      </p:sp>
      <p:sp>
        <p:nvSpPr>
          <p:cNvPr id="4" name="Text Placeholder 3"/>
          <p:cNvSpPr>
            <a:spLocks noGrp="1"/>
          </p:cNvSpPr>
          <p:nvPr>
            <p:ph type="body" sz="half" idx="2"/>
          </p:nvPr>
        </p:nvSpPr>
        <p:spPr/>
        <p:txBody>
          <a:bodyPr/>
          <a:lstStyle/>
          <a:p>
            <a:r>
              <a:rPr lang="en-US" sz="2000" dirty="0" smtClean="0"/>
              <a:t>01. </a:t>
            </a:r>
            <a:r>
              <a:rPr lang="en-US" sz="2000" dirty="0" err="1" smtClean="0"/>
              <a:t>Using_NLTK.ipynb</a:t>
            </a:r>
            <a:endParaRPr lang="en-US" sz="2000" dirty="0" smtClean="0"/>
          </a:p>
          <a:p>
            <a:endParaRPr lang="en-US" dirty="0"/>
          </a:p>
          <a:p>
            <a:r>
              <a:rPr lang="en-US" sz="2000" dirty="0" smtClean="0"/>
              <a:t>Objective:</a:t>
            </a:r>
          </a:p>
          <a:p>
            <a:pPr marL="285750" indent="-285750">
              <a:buFont typeface="Arial" panose="020B0604020202020204" pitchFamily="34" charset="0"/>
              <a:buChar char="•"/>
            </a:pPr>
            <a:r>
              <a:rPr lang="en-US" sz="2000" dirty="0" smtClean="0"/>
              <a:t>Practical examples using NLTK</a:t>
            </a:r>
          </a:p>
          <a:p>
            <a:endParaRPr lang="en-US" dirty="0"/>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10</a:t>
            </a:fld>
            <a:endParaRPr lang="en-US" dirty="0"/>
          </a:p>
        </p:txBody>
      </p:sp>
      <p:pic>
        <p:nvPicPr>
          <p:cNvPr id="1026" name="Picture 2" descr="Related image"/>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992688" y="2363030"/>
            <a:ext cx="3792537" cy="19779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68888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Prerequisite – Deep </a:t>
            </a:r>
            <a:r>
              <a:rPr lang="en-US" dirty="0"/>
              <a:t>Learning Theory</a:t>
            </a:r>
          </a:p>
        </p:txBody>
      </p:sp>
      <p:sp>
        <p:nvSpPr>
          <p:cNvPr id="3" name="Content Placeholder 2"/>
          <p:cNvSpPr>
            <a:spLocks noGrp="1"/>
          </p:cNvSpPr>
          <p:nvPr>
            <p:ph sz="half" idx="1"/>
          </p:nvPr>
        </p:nvSpPr>
        <p:spPr/>
        <p:txBody>
          <a:bodyPr>
            <a:normAutofit/>
          </a:bodyPr>
          <a:lstStyle/>
          <a:p>
            <a:r>
              <a:rPr lang="en-US" dirty="0" smtClean="0"/>
              <a:t>Activation function</a:t>
            </a:r>
          </a:p>
          <a:p>
            <a:pPr lvl="1"/>
            <a:r>
              <a:rPr lang="en-US" dirty="0" smtClean="0"/>
              <a:t>Neurons</a:t>
            </a:r>
            <a:endParaRPr lang="en-US" dirty="0"/>
          </a:p>
          <a:p>
            <a:r>
              <a:rPr lang="en-US" dirty="0" smtClean="0"/>
              <a:t>Cost-function</a:t>
            </a:r>
            <a:endParaRPr lang="en-US" dirty="0"/>
          </a:p>
          <a:p>
            <a:r>
              <a:rPr lang="en-US" dirty="0"/>
              <a:t>Gradient descent</a:t>
            </a:r>
          </a:p>
          <a:p>
            <a:pPr lvl="1"/>
            <a:r>
              <a:rPr lang="en-US" dirty="0" smtClean="0"/>
              <a:t>Learning</a:t>
            </a:r>
            <a:endParaRPr lang="en-US" dirty="0"/>
          </a:p>
          <a:p>
            <a:r>
              <a:rPr lang="en-US" dirty="0" smtClean="0"/>
              <a:t>Initialization</a:t>
            </a:r>
            <a:endParaRPr lang="en-US" dirty="0"/>
          </a:p>
          <a:p>
            <a:r>
              <a:rPr lang="en-US" dirty="0" smtClean="0"/>
              <a:t>Regularization</a:t>
            </a:r>
            <a:endParaRPr lang="en-US" dirty="0"/>
          </a:p>
          <a:p>
            <a:r>
              <a:rPr lang="en-US" dirty="0"/>
              <a:t>Layers</a:t>
            </a:r>
          </a:p>
          <a:p>
            <a:pPr lvl="1"/>
            <a:r>
              <a:rPr lang="en-US" dirty="0"/>
              <a:t>Dense</a:t>
            </a:r>
          </a:p>
          <a:p>
            <a:pPr lvl="1"/>
            <a:r>
              <a:rPr lang="en-US" dirty="0" smtClean="0"/>
              <a:t>Convolution</a:t>
            </a:r>
            <a:endParaRPr lang="en-US" dirty="0"/>
          </a:p>
          <a:p>
            <a:endParaRPr lang="en-US" dirty="0"/>
          </a:p>
          <a:p>
            <a:pPr lvl="1"/>
            <a:endParaRPr lang="en-US" dirty="0" smtClean="0"/>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11</a:t>
            </a:fld>
            <a:endParaRPr lang="en-US" dirty="0"/>
          </a:p>
        </p:txBody>
      </p:sp>
      <p:sp>
        <p:nvSpPr>
          <p:cNvPr id="7" name="TextBox 6"/>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1.2</a:t>
            </a:r>
            <a:endParaRPr lang="en-US" sz="2000" dirty="0">
              <a:solidFill>
                <a:schemeClr val="bg1"/>
              </a:solidFill>
              <a:latin typeface="Palatino Linotype" panose="02040502050505030304" pitchFamily="18" charset="0"/>
            </a:endParaRPr>
          </a:p>
        </p:txBody>
      </p:sp>
      <p:pic>
        <p:nvPicPr>
          <p:cNvPr id="1026"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082" y="2073295"/>
            <a:ext cx="6151417" cy="3434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61194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Activation Function</a:t>
            </a:r>
            <a:endParaRPr lang="en-US" dirty="0"/>
          </a:p>
        </p:txBody>
      </p:sp>
      <p:sp>
        <p:nvSpPr>
          <p:cNvPr id="3" name="Text Placeholder 2"/>
          <p:cNvSpPr>
            <a:spLocks noGrp="1"/>
          </p:cNvSpPr>
          <p:nvPr>
            <p:ph type="body" idx="1"/>
          </p:nvPr>
        </p:nvSpPr>
        <p:spPr/>
        <p:txBody>
          <a:bodyPr/>
          <a:lstStyle/>
          <a:p>
            <a:r>
              <a:rPr lang="en-US" dirty="0"/>
              <a:t>Sigmoid and </a:t>
            </a:r>
            <a:r>
              <a:rPr lang="en-US" dirty="0" err="1" smtClean="0"/>
              <a:t>Tanh</a:t>
            </a:r>
            <a:endParaRPr lang="en-US" dirty="0"/>
          </a:p>
        </p:txBody>
      </p:sp>
      <p:sp>
        <p:nvSpPr>
          <p:cNvPr id="4" name="Content Placeholder 3"/>
          <p:cNvSpPr>
            <a:spLocks noGrp="1"/>
          </p:cNvSpPr>
          <p:nvPr>
            <p:ph sz="half" idx="2"/>
          </p:nvPr>
        </p:nvSpPr>
        <p:spPr/>
        <p:txBody>
          <a:bodyPr/>
          <a:lstStyle/>
          <a:p>
            <a:endParaRPr lang="en-US" dirty="0"/>
          </a:p>
        </p:txBody>
      </p:sp>
      <p:sp>
        <p:nvSpPr>
          <p:cNvPr id="5" name="Text Placeholder 4"/>
          <p:cNvSpPr>
            <a:spLocks noGrp="1"/>
          </p:cNvSpPr>
          <p:nvPr>
            <p:ph type="body" sz="quarter" idx="3"/>
          </p:nvPr>
        </p:nvSpPr>
        <p:spPr/>
        <p:txBody>
          <a:bodyPr/>
          <a:lstStyle/>
          <a:p>
            <a:r>
              <a:rPr lang="en-US" dirty="0" err="1"/>
              <a:t>ReLU</a:t>
            </a:r>
            <a:endParaRPr lang="en-US" dirty="0"/>
          </a:p>
        </p:txBody>
      </p:sp>
      <p:sp>
        <p:nvSpPr>
          <p:cNvPr id="6" name="Content Placeholder 5"/>
          <p:cNvSpPr>
            <a:spLocks noGrp="1"/>
          </p:cNvSpPr>
          <p:nvPr>
            <p:ph sz="quarter" idx="4"/>
          </p:nvPr>
        </p:nvSpPr>
        <p:spPr/>
        <p:txBody>
          <a:bodyPr/>
          <a:lstStyle/>
          <a:p>
            <a:endParaRPr lang="en-US"/>
          </a:p>
        </p:txBody>
      </p:sp>
      <p:sp>
        <p:nvSpPr>
          <p:cNvPr id="7" name="Footer Placeholder 6"/>
          <p:cNvSpPr>
            <a:spLocks noGrp="1"/>
          </p:cNvSpPr>
          <p:nvPr>
            <p:ph type="ftr" sz="quarter" idx="11"/>
          </p:nvPr>
        </p:nvSpPr>
        <p:spPr/>
        <p:txBody>
          <a:bodyPr/>
          <a:lstStyle/>
          <a:p>
            <a:r>
              <a:rPr lang="en-US" smtClean="0"/>
              <a:t>© Copyright Nishant Chandra (https://www.linkedin.com/in/nishant-chandra/)</a:t>
            </a:r>
            <a:endParaRPr lang="en-US" dirty="0"/>
          </a:p>
        </p:txBody>
      </p:sp>
      <p:sp>
        <p:nvSpPr>
          <p:cNvPr id="8" name="Slide Number Placeholder 7"/>
          <p:cNvSpPr>
            <a:spLocks noGrp="1"/>
          </p:cNvSpPr>
          <p:nvPr>
            <p:ph type="sldNum" sz="quarter" idx="12"/>
          </p:nvPr>
        </p:nvSpPr>
        <p:spPr/>
        <p:txBody>
          <a:bodyPr/>
          <a:lstStyle/>
          <a:p>
            <a:fld id="{D57F1E4F-1CFF-5643-939E-217C01CDF565}" type="slidenum">
              <a:rPr lang="en-US" smtClean="0"/>
              <a:pPr/>
              <a:t>12</a:t>
            </a:fld>
            <a:endParaRPr lang="en-US" dirty="0"/>
          </a:p>
        </p:txBody>
      </p:sp>
      <p:pic>
        <p:nvPicPr>
          <p:cNvPr id="9" name="Picture 8"/>
          <p:cNvPicPr>
            <a:picLocks noChangeAspect="1"/>
          </p:cNvPicPr>
          <p:nvPr/>
        </p:nvPicPr>
        <p:blipFill>
          <a:blip r:embed="rId2"/>
          <a:stretch>
            <a:fillRect/>
          </a:stretch>
        </p:blipFill>
        <p:spPr>
          <a:xfrm>
            <a:off x="545937" y="3896646"/>
            <a:ext cx="3847933" cy="1636129"/>
          </a:xfrm>
          <a:prstGeom prst="rect">
            <a:avLst/>
          </a:prstGeom>
        </p:spPr>
      </p:pic>
      <p:pic>
        <p:nvPicPr>
          <p:cNvPr id="10" name="Picture 2" descr="Image result for Relu"/>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0913" y="3896646"/>
            <a:ext cx="4009949" cy="16128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54770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Cost Function</a:t>
            </a:r>
            <a:endParaRPr lang="en-US" dirty="0"/>
          </a:p>
        </p:txBody>
      </p:sp>
      <p:sp>
        <p:nvSpPr>
          <p:cNvPr id="3" name="Text Placeholder 2"/>
          <p:cNvSpPr>
            <a:spLocks noGrp="1"/>
          </p:cNvSpPr>
          <p:nvPr>
            <p:ph type="body" idx="1"/>
          </p:nvPr>
        </p:nvSpPr>
        <p:spPr/>
        <p:txBody>
          <a:bodyPr/>
          <a:lstStyle/>
          <a:p>
            <a:r>
              <a:rPr lang="en-US" dirty="0"/>
              <a:t>Quadratic</a:t>
            </a:r>
          </a:p>
        </p:txBody>
      </p:sp>
      <p:sp>
        <p:nvSpPr>
          <p:cNvPr id="4" name="Content Placeholder 3"/>
          <p:cNvSpPr>
            <a:spLocks noGrp="1"/>
          </p:cNvSpPr>
          <p:nvPr>
            <p:ph sz="half" idx="2"/>
          </p:nvPr>
        </p:nvSpPr>
        <p:spPr/>
        <p:txBody>
          <a:bodyPr/>
          <a:lstStyle/>
          <a:p>
            <a:endParaRPr lang="en-US"/>
          </a:p>
        </p:txBody>
      </p:sp>
      <p:sp>
        <p:nvSpPr>
          <p:cNvPr id="5" name="Text Placeholder 4"/>
          <p:cNvSpPr>
            <a:spLocks noGrp="1"/>
          </p:cNvSpPr>
          <p:nvPr>
            <p:ph type="body" sz="quarter" idx="3"/>
          </p:nvPr>
        </p:nvSpPr>
        <p:spPr/>
        <p:txBody>
          <a:bodyPr/>
          <a:lstStyle/>
          <a:p>
            <a:r>
              <a:rPr lang="en-US" dirty="0" smtClean="0"/>
              <a:t>Cross-entropy</a:t>
            </a:r>
            <a:endParaRPr lang="en-US" dirty="0"/>
          </a:p>
        </p:txBody>
      </p:sp>
      <p:sp>
        <p:nvSpPr>
          <p:cNvPr id="6" name="Content Placeholder 5"/>
          <p:cNvSpPr>
            <a:spLocks noGrp="1"/>
          </p:cNvSpPr>
          <p:nvPr>
            <p:ph sz="quarter" idx="4"/>
          </p:nvPr>
        </p:nvSpPr>
        <p:spPr/>
        <p:txBody>
          <a:bodyPr/>
          <a:lstStyle/>
          <a:p>
            <a:endParaRPr lang="en-US" dirty="0"/>
          </a:p>
        </p:txBody>
      </p:sp>
      <p:sp>
        <p:nvSpPr>
          <p:cNvPr id="7" name="Footer Placeholder 6"/>
          <p:cNvSpPr>
            <a:spLocks noGrp="1"/>
          </p:cNvSpPr>
          <p:nvPr>
            <p:ph type="ftr" sz="quarter" idx="11"/>
          </p:nvPr>
        </p:nvSpPr>
        <p:spPr/>
        <p:txBody>
          <a:bodyPr/>
          <a:lstStyle/>
          <a:p>
            <a:r>
              <a:rPr lang="en-US" smtClean="0"/>
              <a:t>© Copyright Nishant Chandra (https://www.linkedin.com/in/nishant-chandra/)</a:t>
            </a:r>
            <a:endParaRPr lang="en-US" dirty="0"/>
          </a:p>
        </p:txBody>
      </p:sp>
      <p:sp>
        <p:nvSpPr>
          <p:cNvPr id="8" name="Slide Number Placeholder 7"/>
          <p:cNvSpPr>
            <a:spLocks noGrp="1"/>
          </p:cNvSpPr>
          <p:nvPr>
            <p:ph type="sldNum" sz="quarter" idx="12"/>
          </p:nvPr>
        </p:nvSpPr>
        <p:spPr/>
        <p:txBody>
          <a:bodyPr/>
          <a:lstStyle/>
          <a:p>
            <a:fld id="{D57F1E4F-1CFF-5643-939E-217C01CDF565}" type="slidenum">
              <a:rPr lang="en-US" smtClean="0"/>
              <a:pPr/>
              <a:t>13</a:t>
            </a:fld>
            <a:endParaRPr lang="en-US" dirty="0"/>
          </a:p>
        </p:txBody>
      </p:sp>
      <p:pic>
        <p:nvPicPr>
          <p:cNvPr id="2050" name="Picture 2" descr="Image result for quadratic cost fun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2474" y="3670828"/>
            <a:ext cx="3133890" cy="208926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cross entropy cost func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8873" y="4318483"/>
            <a:ext cx="4607841" cy="802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3517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Gradient Descent</a:t>
            </a:r>
          </a:p>
        </p:txBody>
      </p:sp>
      <p:sp>
        <p:nvSpPr>
          <p:cNvPr id="3" name="Text Placeholder 2"/>
          <p:cNvSpPr>
            <a:spLocks noGrp="1"/>
          </p:cNvSpPr>
          <p:nvPr>
            <p:ph type="body" idx="1"/>
          </p:nvPr>
        </p:nvSpPr>
        <p:spPr/>
        <p:txBody>
          <a:bodyPr/>
          <a:lstStyle/>
          <a:p>
            <a:pPr marL="0" lvl="1"/>
            <a:r>
              <a:rPr lang="en-US" sz="2400" b="0" dirty="0"/>
              <a:t>Learning rate and Second Order (Adam Optimizer</a:t>
            </a:r>
            <a:r>
              <a:rPr lang="en-US" sz="2400" b="0" dirty="0" smtClean="0"/>
              <a:t>)</a:t>
            </a:r>
            <a:endParaRPr lang="en-US" sz="2400" b="0" dirty="0"/>
          </a:p>
        </p:txBody>
      </p:sp>
      <p:sp>
        <p:nvSpPr>
          <p:cNvPr id="4" name="Content Placeholder 3"/>
          <p:cNvSpPr>
            <a:spLocks noGrp="1"/>
          </p:cNvSpPr>
          <p:nvPr>
            <p:ph sz="half" idx="2"/>
          </p:nvPr>
        </p:nvSpPr>
        <p:spPr/>
        <p:txBody>
          <a:bodyPr/>
          <a:lstStyle/>
          <a:p>
            <a:endParaRPr lang="en-US"/>
          </a:p>
        </p:txBody>
      </p:sp>
      <p:sp>
        <p:nvSpPr>
          <p:cNvPr id="5" name="Text Placeholder 4"/>
          <p:cNvSpPr>
            <a:spLocks noGrp="1"/>
          </p:cNvSpPr>
          <p:nvPr>
            <p:ph type="body" sz="quarter" idx="3"/>
          </p:nvPr>
        </p:nvSpPr>
        <p:spPr/>
        <p:txBody>
          <a:bodyPr/>
          <a:lstStyle/>
          <a:p>
            <a:r>
              <a:rPr lang="en-US" dirty="0"/>
              <a:t>Min Batch </a:t>
            </a:r>
            <a:r>
              <a:rPr lang="en-US" dirty="0" smtClean="0"/>
              <a:t>Size</a:t>
            </a:r>
            <a:endParaRPr lang="en-US" dirty="0"/>
          </a:p>
        </p:txBody>
      </p:sp>
      <p:sp>
        <p:nvSpPr>
          <p:cNvPr id="6" name="Content Placeholder 5"/>
          <p:cNvSpPr>
            <a:spLocks noGrp="1"/>
          </p:cNvSpPr>
          <p:nvPr>
            <p:ph sz="quarter" idx="4"/>
          </p:nvPr>
        </p:nvSpPr>
        <p:spPr/>
        <p:txBody>
          <a:bodyPr/>
          <a:lstStyle/>
          <a:p>
            <a:endParaRPr lang="en-US"/>
          </a:p>
        </p:txBody>
      </p:sp>
      <p:sp>
        <p:nvSpPr>
          <p:cNvPr id="7" name="Footer Placeholder 6"/>
          <p:cNvSpPr>
            <a:spLocks noGrp="1"/>
          </p:cNvSpPr>
          <p:nvPr>
            <p:ph type="ftr" sz="quarter" idx="11"/>
          </p:nvPr>
        </p:nvSpPr>
        <p:spPr/>
        <p:txBody>
          <a:bodyPr/>
          <a:lstStyle/>
          <a:p>
            <a:r>
              <a:rPr lang="en-US" smtClean="0"/>
              <a:t>© Copyright Nishant Chandra (https://www.linkedin.com/in/nishant-chandra/)</a:t>
            </a:r>
            <a:endParaRPr lang="en-US" dirty="0"/>
          </a:p>
        </p:txBody>
      </p:sp>
      <p:sp>
        <p:nvSpPr>
          <p:cNvPr id="8" name="Slide Number Placeholder 7"/>
          <p:cNvSpPr>
            <a:spLocks noGrp="1"/>
          </p:cNvSpPr>
          <p:nvPr>
            <p:ph type="sldNum" sz="quarter" idx="12"/>
          </p:nvPr>
        </p:nvSpPr>
        <p:spPr/>
        <p:txBody>
          <a:bodyPr/>
          <a:lstStyle/>
          <a:p>
            <a:fld id="{D57F1E4F-1CFF-5643-939E-217C01CDF565}" type="slidenum">
              <a:rPr lang="en-US" smtClean="0"/>
              <a:pPr/>
              <a:t>14</a:t>
            </a:fld>
            <a:endParaRPr lang="en-US" dirty="0"/>
          </a:p>
        </p:txBody>
      </p:sp>
      <p:pic>
        <p:nvPicPr>
          <p:cNvPr id="9"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894" y="3014040"/>
            <a:ext cx="3945663" cy="2959247"/>
          </a:xfrm>
          <a:prstGeom prst="rect">
            <a:avLst/>
          </a:prstGeom>
          <a:noFill/>
        </p:spPr>
      </p:pic>
      <p:pic>
        <p:nvPicPr>
          <p:cNvPr id="10"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1248" y="3014040"/>
            <a:ext cx="3955864" cy="2907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69629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Initialization</a:t>
            </a:r>
          </a:p>
        </p:txBody>
      </p:sp>
      <p:sp>
        <p:nvSpPr>
          <p:cNvPr id="3" name="Text Placeholder 2"/>
          <p:cNvSpPr>
            <a:spLocks noGrp="1"/>
          </p:cNvSpPr>
          <p:nvPr>
            <p:ph type="body" idx="1"/>
          </p:nvPr>
        </p:nvSpPr>
        <p:spPr/>
        <p:txBody>
          <a:bodyPr/>
          <a:lstStyle/>
          <a:p>
            <a:pPr marL="0" lvl="1"/>
            <a:r>
              <a:rPr lang="en-US" dirty="0" err="1"/>
              <a:t>Glorot</a:t>
            </a:r>
            <a:r>
              <a:rPr lang="en-US" dirty="0"/>
              <a:t> </a:t>
            </a:r>
            <a:r>
              <a:rPr lang="en-US" dirty="0" smtClean="0"/>
              <a:t>Uniform</a:t>
            </a:r>
            <a:endParaRPr lang="en-US" dirty="0"/>
          </a:p>
        </p:txBody>
      </p:sp>
      <p:sp>
        <p:nvSpPr>
          <p:cNvPr id="4" name="Content Placeholder 3"/>
          <p:cNvSpPr>
            <a:spLocks noGrp="1"/>
          </p:cNvSpPr>
          <p:nvPr>
            <p:ph sz="half" idx="2"/>
          </p:nvPr>
        </p:nvSpPr>
        <p:spPr/>
        <p:txBody>
          <a:bodyPr/>
          <a:lstStyle/>
          <a:p>
            <a:endParaRPr lang="en-US"/>
          </a:p>
        </p:txBody>
      </p:sp>
      <p:sp>
        <p:nvSpPr>
          <p:cNvPr id="5" name="Text Placeholder 4"/>
          <p:cNvSpPr>
            <a:spLocks noGrp="1"/>
          </p:cNvSpPr>
          <p:nvPr>
            <p:ph type="body" sz="quarter" idx="3"/>
          </p:nvPr>
        </p:nvSpPr>
        <p:spPr/>
        <p:txBody>
          <a:bodyPr/>
          <a:lstStyle/>
          <a:p>
            <a:pPr marL="0" lvl="1"/>
            <a:r>
              <a:rPr lang="en-US" dirty="0" err="1"/>
              <a:t>Glorot</a:t>
            </a:r>
            <a:r>
              <a:rPr lang="en-US" dirty="0"/>
              <a:t> </a:t>
            </a:r>
            <a:r>
              <a:rPr lang="en-US" dirty="0" smtClean="0"/>
              <a:t>Normal</a:t>
            </a:r>
            <a:endParaRPr lang="en-US" dirty="0"/>
          </a:p>
        </p:txBody>
      </p:sp>
      <p:sp>
        <p:nvSpPr>
          <p:cNvPr id="6" name="Content Placeholder 5"/>
          <p:cNvSpPr>
            <a:spLocks noGrp="1"/>
          </p:cNvSpPr>
          <p:nvPr>
            <p:ph sz="quarter" idx="4"/>
          </p:nvPr>
        </p:nvSpPr>
        <p:spPr/>
        <p:txBody>
          <a:bodyPr/>
          <a:lstStyle/>
          <a:p>
            <a:endParaRPr lang="en-US"/>
          </a:p>
        </p:txBody>
      </p:sp>
      <p:sp>
        <p:nvSpPr>
          <p:cNvPr id="7" name="Footer Placeholder 6"/>
          <p:cNvSpPr>
            <a:spLocks noGrp="1"/>
          </p:cNvSpPr>
          <p:nvPr>
            <p:ph type="ftr" sz="quarter" idx="11"/>
          </p:nvPr>
        </p:nvSpPr>
        <p:spPr/>
        <p:txBody>
          <a:bodyPr/>
          <a:lstStyle/>
          <a:p>
            <a:r>
              <a:rPr lang="en-US" smtClean="0"/>
              <a:t>© Copyright Nishant Chandra (https://www.linkedin.com/in/nishant-chandra/)</a:t>
            </a:r>
            <a:endParaRPr lang="en-US" dirty="0"/>
          </a:p>
        </p:txBody>
      </p:sp>
      <p:sp>
        <p:nvSpPr>
          <p:cNvPr id="8" name="Slide Number Placeholder 7"/>
          <p:cNvSpPr>
            <a:spLocks noGrp="1"/>
          </p:cNvSpPr>
          <p:nvPr>
            <p:ph type="sldNum" sz="quarter" idx="12"/>
          </p:nvPr>
        </p:nvSpPr>
        <p:spPr/>
        <p:txBody>
          <a:bodyPr/>
          <a:lstStyle/>
          <a:p>
            <a:fld id="{D57F1E4F-1CFF-5643-939E-217C01CDF565}" type="slidenum">
              <a:rPr lang="en-US" smtClean="0"/>
              <a:pPr/>
              <a:t>15</a:t>
            </a:fld>
            <a:endParaRPr lang="en-US"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8289" y="2441760"/>
            <a:ext cx="5288168" cy="36485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385598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Regularization</a:t>
            </a:r>
          </a:p>
        </p:txBody>
      </p:sp>
      <p:sp>
        <p:nvSpPr>
          <p:cNvPr id="3" name="Text Placeholder 2"/>
          <p:cNvSpPr>
            <a:spLocks noGrp="1"/>
          </p:cNvSpPr>
          <p:nvPr>
            <p:ph type="body" idx="1"/>
          </p:nvPr>
        </p:nvSpPr>
        <p:spPr/>
        <p:txBody>
          <a:bodyPr/>
          <a:lstStyle/>
          <a:p>
            <a:r>
              <a:rPr lang="en-US" dirty="0"/>
              <a:t>Classical (L1/L2</a:t>
            </a:r>
            <a:r>
              <a:rPr lang="en-US" dirty="0" smtClean="0"/>
              <a:t>)</a:t>
            </a:r>
            <a:endParaRPr lang="en-US" dirty="0"/>
          </a:p>
        </p:txBody>
      </p:sp>
      <p:sp>
        <p:nvSpPr>
          <p:cNvPr id="4" name="Content Placeholder 3"/>
          <p:cNvSpPr>
            <a:spLocks noGrp="1"/>
          </p:cNvSpPr>
          <p:nvPr>
            <p:ph sz="half" idx="2"/>
          </p:nvPr>
        </p:nvSpPr>
        <p:spPr/>
        <p:txBody>
          <a:bodyPr/>
          <a:lstStyle/>
          <a:p>
            <a:endParaRPr lang="en-US"/>
          </a:p>
        </p:txBody>
      </p:sp>
      <p:sp>
        <p:nvSpPr>
          <p:cNvPr id="5" name="Text Placeholder 4"/>
          <p:cNvSpPr>
            <a:spLocks noGrp="1"/>
          </p:cNvSpPr>
          <p:nvPr>
            <p:ph type="body" sz="quarter" idx="3"/>
          </p:nvPr>
        </p:nvSpPr>
        <p:spPr/>
        <p:txBody>
          <a:bodyPr/>
          <a:lstStyle/>
          <a:p>
            <a:r>
              <a:rPr lang="en-US" dirty="0"/>
              <a:t>Deep Learning Specific (Dropout</a:t>
            </a:r>
            <a:r>
              <a:rPr lang="en-US" dirty="0" smtClean="0"/>
              <a:t>)</a:t>
            </a:r>
            <a:endParaRPr lang="en-US" dirty="0"/>
          </a:p>
        </p:txBody>
      </p:sp>
      <p:sp>
        <p:nvSpPr>
          <p:cNvPr id="6" name="Content Placeholder 5"/>
          <p:cNvSpPr>
            <a:spLocks noGrp="1"/>
          </p:cNvSpPr>
          <p:nvPr>
            <p:ph sz="quarter" idx="4"/>
          </p:nvPr>
        </p:nvSpPr>
        <p:spPr/>
        <p:txBody>
          <a:bodyPr/>
          <a:lstStyle/>
          <a:p>
            <a:endParaRPr lang="en-US"/>
          </a:p>
        </p:txBody>
      </p:sp>
      <p:sp>
        <p:nvSpPr>
          <p:cNvPr id="7" name="Footer Placeholder 6"/>
          <p:cNvSpPr>
            <a:spLocks noGrp="1"/>
          </p:cNvSpPr>
          <p:nvPr>
            <p:ph type="ftr" sz="quarter" idx="11"/>
          </p:nvPr>
        </p:nvSpPr>
        <p:spPr/>
        <p:txBody>
          <a:bodyPr/>
          <a:lstStyle/>
          <a:p>
            <a:r>
              <a:rPr lang="en-US" smtClean="0"/>
              <a:t>© Copyright Nishant Chandra (https://www.linkedin.com/in/nishant-chandra/)</a:t>
            </a:r>
            <a:endParaRPr lang="en-US" dirty="0"/>
          </a:p>
        </p:txBody>
      </p:sp>
      <p:sp>
        <p:nvSpPr>
          <p:cNvPr id="8" name="Slide Number Placeholder 7"/>
          <p:cNvSpPr>
            <a:spLocks noGrp="1"/>
          </p:cNvSpPr>
          <p:nvPr>
            <p:ph type="sldNum" sz="quarter" idx="12"/>
          </p:nvPr>
        </p:nvSpPr>
        <p:spPr/>
        <p:txBody>
          <a:bodyPr/>
          <a:lstStyle/>
          <a:p>
            <a:fld id="{D57F1E4F-1CFF-5643-939E-217C01CDF565}" type="slidenum">
              <a:rPr lang="en-US" smtClean="0"/>
              <a:pPr/>
              <a:t>16</a:t>
            </a:fld>
            <a:endParaRPr lang="en-US" dirty="0"/>
          </a:p>
        </p:txBody>
      </p:sp>
      <p:pic>
        <p:nvPicPr>
          <p:cNvPr id="9" name="Picture 2" descr="Image result for regularization l1 l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738" y="3586334"/>
            <a:ext cx="3946731" cy="228007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Image result for dropout regulariz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0006" y="3586334"/>
            <a:ext cx="3957106" cy="19709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07269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Layers</a:t>
            </a:r>
          </a:p>
        </p:txBody>
      </p:sp>
      <p:sp>
        <p:nvSpPr>
          <p:cNvPr id="3" name="Text Placeholder 2"/>
          <p:cNvSpPr>
            <a:spLocks noGrp="1"/>
          </p:cNvSpPr>
          <p:nvPr>
            <p:ph type="body" idx="1"/>
          </p:nvPr>
        </p:nvSpPr>
        <p:spPr/>
        <p:txBody>
          <a:bodyPr/>
          <a:lstStyle/>
          <a:p>
            <a:r>
              <a:rPr lang="en-US" dirty="0" smtClean="0"/>
              <a:t>Dense/</a:t>
            </a:r>
            <a:r>
              <a:rPr lang="en-US" dirty="0" err="1" smtClean="0"/>
              <a:t>SoftMax</a:t>
            </a:r>
            <a:r>
              <a:rPr lang="en-US" dirty="0"/>
              <a:t>/</a:t>
            </a:r>
            <a:r>
              <a:rPr lang="en-US" dirty="0" err="1" smtClean="0"/>
              <a:t>MaxPool</a:t>
            </a:r>
            <a:endParaRPr lang="en-US" dirty="0"/>
          </a:p>
        </p:txBody>
      </p:sp>
      <p:sp>
        <p:nvSpPr>
          <p:cNvPr id="4" name="Content Placeholder 3"/>
          <p:cNvSpPr>
            <a:spLocks noGrp="1"/>
          </p:cNvSpPr>
          <p:nvPr>
            <p:ph sz="half" idx="2"/>
          </p:nvPr>
        </p:nvSpPr>
        <p:spPr/>
        <p:txBody>
          <a:bodyPr/>
          <a:lstStyle/>
          <a:p>
            <a:endParaRPr lang="en-US"/>
          </a:p>
        </p:txBody>
      </p:sp>
      <p:sp>
        <p:nvSpPr>
          <p:cNvPr id="5" name="Text Placeholder 4"/>
          <p:cNvSpPr>
            <a:spLocks noGrp="1"/>
          </p:cNvSpPr>
          <p:nvPr>
            <p:ph type="body" sz="quarter" idx="3"/>
          </p:nvPr>
        </p:nvSpPr>
        <p:spPr/>
        <p:txBody>
          <a:bodyPr/>
          <a:lstStyle/>
          <a:p>
            <a:r>
              <a:rPr lang="en-US" dirty="0"/>
              <a:t>Convolution</a:t>
            </a:r>
          </a:p>
        </p:txBody>
      </p:sp>
      <p:sp>
        <p:nvSpPr>
          <p:cNvPr id="6" name="Content Placeholder 5"/>
          <p:cNvSpPr>
            <a:spLocks noGrp="1"/>
          </p:cNvSpPr>
          <p:nvPr>
            <p:ph sz="quarter" idx="4"/>
          </p:nvPr>
        </p:nvSpPr>
        <p:spPr/>
        <p:txBody>
          <a:bodyPr/>
          <a:lstStyle/>
          <a:p>
            <a:endParaRPr lang="en-US"/>
          </a:p>
        </p:txBody>
      </p:sp>
      <p:sp>
        <p:nvSpPr>
          <p:cNvPr id="7" name="Footer Placeholder 6"/>
          <p:cNvSpPr>
            <a:spLocks noGrp="1"/>
          </p:cNvSpPr>
          <p:nvPr>
            <p:ph type="ftr" sz="quarter" idx="11"/>
          </p:nvPr>
        </p:nvSpPr>
        <p:spPr/>
        <p:txBody>
          <a:bodyPr/>
          <a:lstStyle/>
          <a:p>
            <a:r>
              <a:rPr lang="en-US" smtClean="0"/>
              <a:t>© Copyright Nishant Chandra (https://www.linkedin.com/in/nishant-chandra/)</a:t>
            </a:r>
            <a:endParaRPr lang="en-US" dirty="0"/>
          </a:p>
        </p:txBody>
      </p:sp>
      <p:sp>
        <p:nvSpPr>
          <p:cNvPr id="8" name="Slide Number Placeholder 7"/>
          <p:cNvSpPr>
            <a:spLocks noGrp="1"/>
          </p:cNvSpPr>
          <p:nvPr>
            <p:ph type="sldNum" sz="quarter" idx="12"/>
          </p:nvPr>
        </p:nvSpPr>
        <p:spPr/>
        <p:txBody>
          <a:bodyPr/>
          <a:lstStyle/>
          <a:p>
            <a:fld id="{D57F1E4F-1CFF-5643-939E-217C01CDF565}" type="slidenum">
              <a:rPr lang="en-US" smtClean="0"/>
              <a:pPr/>
              <a:t>17</a:t>
            </a:fld>
            <a:endParaRPr lang="en-US" dirty="0"/>
          </a:p>
        </p:txBody>
      </p:sp>
      <p:pic>
        <p:nvPicPr>
          <p:cNvPr id="4098"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081" y="2727832"/>
            <a:ext cx="4083916" cy="313913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 result for deep learning convolution layers"/>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702628" y="3134278"/>
            <a:ext cx="4133024" cy="2326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22690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Deep </a:t>
            </a:r>
            <a:r>
              <a:rPr lang="en-US" dirty="0" smtClean="0"/>
              <a:t>Learning for NLP</a:t>
            </a:r>
            <a:endParaRPr lang="en-US" dirty="0"/>
          </a:p>
        </p:txBody>
      </p:sp>
      <p:sp>
        <p:nvSpPr>
          <p:cNvPr id="3" name="Content Placeholder 2"/>
          <p:cNvSpPr>
            <a:spLocks noGrp="1"/>
          </p:cNvSpPr>
          <p:nvPr>
            <p:ph idx="1"/>
          </p:nvPr>
        </p:nvSpPr>
        <p:spPr/>
        <p:txBody>
          <a:bodyPr>
            <a:normAutofit/>
          </a:bodyPr>
          <a:lstStyle/>
          <a:p>
            <a:r>
              <a:rPr lang="en-US" dirty="0"/>
              <a:t>Technically Representational </a:t>
            </a:r>
            <a:r>
              <a:rPr lang="en-US" dirty="0" smtClean="0"/>
              <a:t>learning</a:t>
            </a:r>
            <a:endParaRPr lang="en-US" dirty="0"/>
          </a:p>
          <a:p>
            <a:pPr fontAlgn="ctr"/>
            <a:r>
              <a:rPr lang="en-US" dirty="0"/>
              <a:t>Learning 3 or more artificial neurons</a:t>
            </a:r>
          </a:p>
          <a:p>
            <a:pPr fontAlgn="ctr"/>
            <a:r>
              <a:rPr lang="en-US" dirty="0"/>
              <a:t>Successive layers enables</a:t>
            </a:r>
          </a:p>
          <a:p>
            <a:pPr lvl="1" fontAlgn="ctr"/>
            <a:r>
              <a:rPr lang="en-US" dirty="0"/>
              <a:t>Increasingly abstract representations</a:t>
            </a:r>
          </a:p>
          <a:p>
            <a:pPr fontAlgn="ctr"/>
            <a:r>
              <a:rPr lang="en-US" dirty="0"/>
              <a:t>Deep Vs. Shallow</a:t>
            </a:r>
          </a:p>
          <a:p>
            <a:pPr lvl="1" fontAlgn="ctr"/>
            <a:r>
              <a:rPr lang="en-US" dirty="0"/>
              <a:t>Not all models will be deep but will involve ANN</a:t>
            </a:r>
          </a:p>
          <a:p>
            <a:pPr fontAlgn="ctr"/>
            <a:r>
              <a:rPr lang="en-US" dirty="0"/>
              <a:t>Easy extensibility of a shallow architecture into a deep one</a:t>
            </a:r>
          </a:p>
          <a:p>
            <a:pPr lvl="1" fontAlgn="ctr"/>
            <a:r>
              <a:rPr lang="en-US" dirty="0"/>
              <a:t>Generally, the theory remains same</a:t>
            </a:r>
          </a:p>
          <a:p>
            <a:pPr fontAlgn="ctr"/>
            <a:r>
              <a:rPr lang="en-US" dirty="0"/>
              <a:t>Deep learning Vs. traditional machine learning</a:t>
            </a:r>
          </a:p>
          <a:p>
            <a:pPr lvl="1" fontAlgn="ctr"/>
            <a:r>
              <a:rPr lang="en-US" dirty="0"/>
              <a:t>Make it uniquely powerful approach to natural language </a:t>
            </a:r>
            <a:r>
              <a:rPr lang="en-US" dirty="0" smtClean="0"/>
              <a:t>processing</a:t>
            </a:r>
            <a:endParaRPr lang="en-US" dirty="0"/>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18</a:t>
            </a:fld>
            <a:endParaRPr lang="en-US" dirty="0"/>
          </a:p>
        </p:txBody>
      </p:sp>
      <p:sp>
        <p:nvSpPr>
          <p:cNvPr id="6" name="TextBox 5"/>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1.3</a:t>
            </a:r>
            <a:endParaRPr lang="en-US" sz="2000" dirty="0">
              <a:solidFill>
                <a:schemeClr val="bg1"/>
              </a:solidFill>
              <a:latin typeface="Palatino Linotype" panose="02040502050505030304" pitchFamily="18" charset="0"/>
            </a:endParaRPr>
          </a:p>
        </p:txBody>
      </p:sp>
    </p:spTree>
    <p:extLst>
      <p:ext uri="{BB962C8B-B14F-4D97-AF65-F5344CB8AC3E}">
        <p14:creationId xmlns:p14="http://schemas.microsoft.com/office/powerpoint/2010/main" val="256318562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Representational Learning Architecture for NLP</a:t>
            </a:r>
          </a:p>
        </p:txBody>
      </p:sp>
      <p:sp>
        <p:nvSpPr>
          <p:cNvPr id="3" name="Footer Placeholder 2"/>
          <p:cNvSpPr>
            <a:spLocks noGrp="1"/>
          </p:cNvSpPr>
          <p:nvPr>
            <p:ph type="ftr" sz="quarter" idx="3"/>
          </p:nvPr>
        </p:nvSpPr>
        <p:spPr/>
        <p:txBody>
          <a:bodyPr/>
          <a:lstStyle/>
          <a:p>
            <a:r>
              <a:rPr lang="en-US" smtClean="0"/>
              <a:t>© Copyright Nishant Chandra (https://www.linkedin.com/in/nishant-chandra/)</a:t>
            </a:r>
            <a:endParaRPr lang="en-US" dirty="0"/>
          </a:p>
        </p:txBody>
      </p:sp>
      <p:sp>
        <p:nvSpPr>
          <p:cNvPr id="4" name="Slide Number Placeholder 3"/>
          <p:cNvSpPr>
            <a:spLocks noGrp="1"/>
          </p:cNvSpPr>
          <p:nvPr>
            <p:ph type="sldNum" sz="quarter" idx="4"/>
          </p:nvPr>
        </p:nvSpPr>
        <p:spPr/>
        <p:txBody>
          <a:bodyPr/>
          <a:lstStyle/>
          <a:p>
            <a:fld id="{D57F1E4F-1CFF-5643-939E-217C01CDF565}" type="slidenum">
              <a:rPr lang="en-US" smtClean="0"/>
              <a:pPr/>
              <a:t>19</a:t>
            </a:fld>
            <a:endParaRPr lang="en-US" dirty="0"/>
          </a:p>
        </p:txBody>
      </p:sp>
      <p:pic>
        <p:nvPicPr>
          <p:cNvPr id="5"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868" y="2078064"/>
            <a:ext cx="7785530"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04959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Image result for classical NLP vs deep NL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50" y="870393"/>
            <a:ext cx="9024660" cy="51741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407240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dirty="0"/>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20</a:t>
            </a:fld>
            <a:endParaRPr lang="en-US" dirty="0"/>
          </a:p>
        </p:txBody>
      </p:sp>
      <p:sp>
        <p:nvSpPr>
          <p:cNvPr id="6" name="Title 1"/>
          <p:cNvSpPr txBox="1">
            <a:spLocks/>
          </p:cNvSpPr>
          <p:nvPr/>
        </p:nvSpPr>
        <p:spPr>
          <a:xfrm>
            <a:off x="468129" y="1992390"/>
            <a:ext cx="4188932" cy="2719233"/>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chemeClr val="accent2">
                    <a:lumMod val="50000"/>
                  </a:schemeClr>
                </a:solidFill>
                <a:latin typeface="Palatino Linotype" panose="02040502050505030304" pitchFamily="18"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t>You might be a Data Scientist if…</a:t>
            </a:r>
            <a:br>
              <a:rPr lang="en-US" sz="2400" dirty="0" smtClean="0"/>
            </a:br>
            <a:r>
              <a:rPr lang="en-US" sz="2400" dirty="0" smtClean="0"/>
              <a:t>the </a:t>
            </a:r>
            <a:r>
              <a:rPr lang="en-US" sz="2400" dirty="0"/>
              <a:t>most frequent word you use is “</a:t>
            </a:r>
            <a:r>
              <a:rPr lang="en-US" sz="2400" b="1" dirty="0"/>
              <a:t>Deep</a:t>
            </a:r>
            <a:r>
              <a:rPr lang="en-US" sz="2400" dirty="0"/>
              <a:t>”.</a:t>
            </a:r>
          </a:p>
        </p:txBody>
      </p:sp>
      <p:pic>
        <p:nvPicPr>
          <p:cNvPr id="7"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2688" y="2326842"/>
            <a:ext cx="3792537" cy="2050328"/>
          </a:xfrm>
        </p:spPr>
      </p:pic>
    </p:spTree>
    <p:extLst>
      <p:ext uri="{BB962C8B-B14F-4D97-AF65-F5344CB8AC3E}">
        <p14:creationId xmlns:p14="http://schemas.microsoft.com/office/powerpoint/2010/main" val="4284353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6124" y="1011716"/>
            <a:ext cx="4188932" cy="1278466"/>
          </a:xfrm>
        </p:spPr>
        <p:txBody>
          <a:bodyPr>
            <a:normAutofit fontScale="90000"/>
          </a:bodyPr>
          <a:lstStyle/>
          <a:p>
            <a:r>
              <a:rPr lang="en-US" sz="3600" dirty="0" smtClean="0"/>
              <a:t>Section 2: Modeling </a:t>
            </a:r>
            <a:r>
              <a:rPr lang="en-US" sz="3600" dirty="0"/>
              <a:t>Natural Language Data</a:t>
            </a:r>
          </a:p>
        </p:txBody>
      </p:sp>
      <p:sp>
        <p:nvSpPr>
          <p:cNvPr id="3" name="Content Placeholder 2"/>
          <p:cNvSpPr>
            <a:spLocks noGrp="1"/>
          </p:cNvSpPr>
          <p:nvPr>
            <p:ph idx="1"/>
          </p:nvPr>
        </p:nvSpPr>
        <p:spPr/>
        <p:txBody>
          <a:bodyPr/>
          <a:lstStyle/>
          <a:p>
            <a:endParaRPr lang="en-US"/>
          </a:p>
        </p:txBody>
      </p:sp>
      <p:sp>
        <p:nvSpPr>
          <p:cNvPr id="4" name="Text Placeholder 3"/>
          <p:cNvSpPr>
            <a:spLocks noGrp="1"/>
          </p:cNvSpPr>
          <p:nvPr>
            <p:ph type="body" sz="half" idx="2"/>
          </p:nvPr>
        </p:nvSpPr>
        <p:spPr/>
        <p:txBody>
          <a:bodyPr>
            <a:normAutofit/>
          </a:bodyPr>
          <a:lstStyle/>
          <a:p>
            <a:pPr marL="285750" indent="-285750">
              <a:buFont typeface="Arial" panose="020B0604020202020204" pitchFamily="34" charset="0"/>
              <a:buChar char="•"/>
            </a:pPr>
            <a:r>
              <a:rPr lang="en-US" sz="2000" dirty="0"/>
              <a:t>Word embedding</a:t>
            </a:r>
          </a:p>
          <a:p>
            <a:pPr marL="285750" indent="-285750">
              <a:buFont typeface="Arial" panose="020B0604020202020204" pitchFamily="34" charset="0"/>
              <a:buChar char="•"/>
            </a:pPr>
            <a:r>
              <a:rPr lang="en-US" sz="2000" dirty="0"/>
              <a:t>Word2Vec</a:t>
            </a:r>
          </a:p>
          <a:p>
            <a:pPr marL="285750" indent="-285750">
              <a:buFont typeface="Arial" panose="020B0604020202020204" pitchFamily="34" charset="0"/>
              <a:buChar char="•"/>
            </a:pPr>
            <a:r>
              <a:rPr lang="en-US" sz="2000" dirty="0"/>
              <a:t>Creating word vectors with </a:t>
            </a:r>
            <a:r>
              <a:rPr lang="en-US" sz="2000" dirty="0" smtClean="0"/>
              <a:t>word2vec</a:t>
            </a:r>
          </a:p>
          <a:p>
            <a:pPr marL="285750" indent="-285750">
              <a:buFont typeface="Arial" panose="020B0604020202020204" pitchFamily="34" charset="0"/>
              <a:buChar char="•"/>
            </a:pPr>
            <a:r>
              <a:rPr lang="en-US" sz="2000" dirty="0"/>
              <a:t>NLP preprocessing – best </a:t>
            </a:r>
            <a:r>
              <a:rPr lang="en-US" sz="2000" dirty="0" smtClean="0"/>
              <a:t>practices</a:t>
            </a:r>
            <a:endParaRPr lang="en-US" sz="2000" dirty="0"/>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21</a:t>
            </a:fld>
            <a:endParaRPr lang="en-US" dirty="0"/>
          </a:p>
        </p:txBody>
      </p:sp>
      <p:pic>
        <p:nvPicPr>
          <p:cNvPr id="5122"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1330" y="1809995"/>
            <a:ext cx="3847727" cy="258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577352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Word Embedding</a:t>
            </a:r>
          </a:p>
        </p:txBody>
      </p:sp>
      <p:sp>
        <p:nvSpPr>
          <p:cNvPr id="3" name="Content Placeholder 2"/>
          <p:cNvSpPr>
            <a:spLocks noGrp="1"/>
          </p:cNvSpPr>
          <p:nvPr>
            <p:ph sz="half" idx="1"/>
          </p:nvPr>
        </p:nvSpPr>
        <p:spPr/>
        <p:txBody>
          <a:bodyPr>
            <a:normAutofit fontScale="85000" lnSpcReduction="10000"/>
          </a:bodyPr>
          <a:lstStyle/>
          <a:p>
            <a:r>
              <a:rPr lang="en-US" dirty="0"/>
              <a:t>Word vectorization model by </a:t>
            </a:r>
            <a:r>
              <a:rPr lang="en-US" dirty="0" err="1"/>
              <a:t>Tomáš</a:t>
            </a:r>
            <a:r>
              <a:rPr lang="en-US" dirty="0"/>
              <a:t> </a:t>
            </a:r>
            <a:r>
              <a:rPr lang="en-US" dirty="0" err="1"/>
              <a:t>Mikolov</a:t>
            </a:r>
            <a:r>
              <a:rPr lang="en-US" dirty="0"/>
              <a:t> </a:t>
            </a:r>
            <a:r>
              <a:rPr lang="en-US" dirty="0" smtClean="0"/>
              <a:t>(2013, Google)</a:t>
            </a:r>
          </a:p>
          <a:p>
            <a:r>
              <a:rPr lang="en-US" dirty="0" smtClean="0"/>
              <a:t>Pennington , </a:t>
            </a:r>
            <a:r>
              <a:rPr lang="en-US" dirty="0" err="1" smtClean="0"/>
              <a:t>Socher</a:t>
            </a:r>
            <a:r>
              <a:rPr lang="en-US" dirty="0" smtClean="0"/>
              <a:t>, Manning (2014)</a:t>
            </a:r>
          </a:p>
          <a:p>
            <a:pPr lvl="1"/>
            <a:r>
              <a:rPr lang="en-US" dirty="0" err="1" smtClean="0"/>
              <a:t>GloVe</a:t>
            </a:r>
            <a:r>
              <a:rPr lang="en-US" dirty="0" smtClean="0"/>
              <a:t> – similar to Word2Vec in downstream application; parallel implementation; large application</a:t>
            </a:r>
            <a:endParaRPr lang="en-US" dirty="0"/>
          </a:p>
          <a:p>
            <a:r>
              <a:rPr lang="en-US" dirty="0"/>
              <a:t>ML algorithms based on neural network referred as deep learning (Word2Vec is rather shallow)</a:t>
            </a:r>
          </a:p>
          <a:p>
            <a:r>
              <a:rPr lang="en-US" dirty="0"/>
              <a:t>Implement vector space model such that it is independent of training corpus</a:t>
            </a:r>
          </a:p>
          <a:p>
            <a:r>
              <a:rPr lang="en-US" dirty="0"/>
              <a:t>Also implements Word2Vec, LSI etc. on python</a:t>
            </a:r>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22</a:t>
            </a:fld>
            <a:endParaRPr lang="en-US" dirty="0"/>
          </a:p>
        </p:txBody>
      </p:sp>
      <p:pic>
        <p:nvPicPr>
          <p:cNvPr id="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1400552"/>
            <a:ext cx="4543425" cy="1943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4"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7788" y="3398120"/>
            <a:ext cx="2695598" cy="2869733"/>
          </a:xfrm>
          <a:prstGeom prst="rect">
            <a:avLst/>
          </a:prstGeom>
          <a:noFill/>
          <a:extLst>
            <a:ext uri="{909E8E84-426E-40DD-AFC4-6F175D3DCCD1}">
              <a14:hiddenFill xmlns:a14="http://schemas.microsoft.com/office/drawing/2010/main">
                <a:solidFill>
                  <a:srgbClr val="FFFFFF"/>
                </a:solidFill>
              </a14:hiddenFill>
            </a:ext>
          </a:extLst>
        </p:spPr>
      </p:pic>
      <p:sp>
        <p:nvSpPr>
          <p:cNvPr id="10" name="Down Arrow 9"/>
          <p:cNvSpPr/>
          <p:nvPr/>
        </p:nvSpPr>
        <p:spPr>
          <a:xfrm>
            <a:off x="6546221" y="3103016"/>
            <a:ext cx="706581" cy="5902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2.1</a:t>
            </a:r>
            <a:endParaRPr lang="en-US" sz="2000" dirty="0">
              <a:solidFill>
                <a:schemeClr val="bg1"/>
              </a:solidFill>
              <a:latin typeface="Palatino Linotype" panose="02040502050505030304" pitchFamily="18" charset="0"/>
            </a:endParaRPr>
          </a:p>
        </p:txBody>
      </p:sp>
    </p:spTree>
    <p:extLst>
      <p:ext uri="{BB962C8B-B14F-4D97-AF65-F5344CB8AC3E}">
        <p14:creationId xmlns:p14="http://schemas.microsoft.com/office/powerpoint/2010/main" val="23265478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Vector Space </a:t>
            </a:r>
            <a:r>
              <a:rPr lang="en-US" dirty="0"/>
              <a:t>Model</a:t>
            </a:r>
          </a:p>
        </p:txBody>
      </p:sp>
      <p:sp>
        <p:nvSpPr>
          <p:cNvPr id="3" name="Content Placeholder 2"/>
          <p:cNvSpPr>
            <a:spLocks noGrp="1"/>
          </p:cNvSpPr>
          <p:nvPr>
            <p:ph sz="half" idx="1"/>
          </p:nvPr>
        </p:nvSpPr>
        <p:spPr/>
        <p:txBody>
          <a:bodyPr/>
          <a:lstStyle/>
          <a:p>
            <a:r>
              <a:rPr lang="en-US" dirty="0"/>
              <a:t>Word vectorization model</a:t>
            </a:r>
          </a:p>
          <a:p>
            <a:pPr lvl="1"/>
            <a:r>
              <a:rPr lang="en-US" dirty="0"/>
              <a:t>Learns relationship between words derived from very large </a:t>
            </a:r>
            <a:r>
              <a:rPr lang="en-US" dirty="0" smtClean="0"/>
              <a:t>corpus (CBOW &amp; </a:t>
            </a:r>
            <a:r>
              <a:rPr lang="en-US" dirty="0" err="1" smtClean="0"/>
              <a:t>SkipGram</a:t>
            </a:r>
            <a:r>
              <a:rPr lang="en-US" dirty="0" smtClean="0"/>
              <a:t>)</a:t>
            </a:r>
            <a:endParaRPr lang="en-US" dirty="0"/>
          </a:p>
          <a:p>
            <a:r>
              <a:rPr lang="en-US" dirty="0"/>
              <a:t>Vector representation</a:t>
            </a:r>
          </a:p>
          <a:p>
            <a:pPr lvl="1"/>
            <a:r>
              <a:rPr lang="en-US" dirty="0"/>
              <a:t>Finds similar words by finding near neighbors in the vector space using cosine similarity</a:t>
            </a:r>
          </a:p>
          <a:p>
            <a:pPr lvl="1"/>
            <a:r>
              <a:rPr lang="en-US" dirty="0"/>
              <a:t>Uses neural networks to learn vector </a:t>
            </a:r>
            <a:r>
              <a:rPr lang="en-US" dirty="0" smtClean="0"/>
              <a:t>representation</a:t>
            </a:r>
            <a:endParaRPr lang="en-US" dirty="0"/>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23</a:t>
            </a:fld>
            <a:endParaRPr lang="en-US" dirty="0"/>
          </a:p>
        </p:txBody>
      </p:sp>
      <p:pic>
        <p:nvPicPr>
          <p:cNvPr id="7" name="Content Placeholder 6" descr="Image result"/>
          <p:cNvPicPr>
            <a:picLocks noGrp="1" noChangeAspect="1" noChangeArrowheads="1"/>
          </p:cNvPicPr>
          <p:nvPr>
            <p:ph sz="half" idx="2"/>
          </p:nvPr>
        </p:nvPicPr>
        <p:blipFill>
          <a:blip r:embed="rId2">
            <a:extLst>
              <a:ext uri="{28A0092B-C50C-407E-A947-70E740481C1C}">
                <a14:useLocalDpi xmlns:a14="http://schemas.microsoft.com/office/drawing/2010/main"/>
              </a:ext>
            </a:extLst>
          </a:blip>
          <a:srcRect/>
          <a:stretch>
            <a:fillRect/>
          </a:stretch>
        </p:blipFill>
        <p:spPr bwMode="auto">
          <a:xfrm>
            <a:off x="4726378" y="1650670"/>
            <a:ext cx="4061361" cy="416726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2.2</a:t>
            </a:r>
            <a:endParaRPr lang="en-US" sz="2000" dirty="0">
              <a:solidFill>
                <a:schemeClr val="bg1"/>
              </a:solidFill>
              <a:latin typeface="Palatino Linotype" panose="02040502050505030304" pitchFamily="18" charset="0"/>
            </a:endParaRPr>
          </a:p>
        </p:txBody>
      </p:sp>
    </p:spTree>
    <p:extLst>
      <p:ext uri="{BB962C8B-B14F-4D97-AF65-F5344CB8AC3E}">
        <p14:creationId xmlns:p14="http://schemas.microsoft.com/office/powerpoint/2010/main" val="385779358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smtClean="0"/>
              <a:t>Programming Exercise:</a:t>
            </a:r>
            <a:endParaRPr lang="en-US" sz="2800" dirty="0"/>
          </a:p>
        </p:txBody>
      </p:sp>
      <p:sp>
        <p:nvSpPr>
          <p:cNvPr id="4" name="Text Placeholder 3"/>
          <p:cNvSpPr>
            <a:spLocks noGrp="1"/>
          </p:cNvSpPr>
          <p:nvPr>
            <p:ph type="body" sz="half" idx="2"/>
          </p:nvPr>
        </p:nvSpPr>
        <p:spPr/>
        <p:txBody>
          <a:bodyPr/>
          <a:lstStyle/>
          <a:p>
            <a:r>
              <a:rPr lang="en-US" sz="2000" dirty="0" smtClean="0"/>
              <a:t>02.Creating_Word_Vectors_Using_Word2Vec.ipynb</a:t>
            </a:r>
          </a:p>
          <a:p>
            <a:endParaRPr lang="en-US" dirty="0"/>
          </a:p>
          <a:p>
            <a:r>
              <a:rPr lang="en-US" sz="2000" dirty="0" smtClean="0"/>
              <a:t>Objective:</a:t>
            </a:r>
          </a:p>
          <a:p>
            <a:pPr marL="285750" indent="-285750">
              <a:buFont typeface="Arial" panose="020B0604020202020204" pitchFamily="34" charset="0"/>
              <a:buChar char="•"/>
            </a:pPr>
            <a:r>
              <a:rPr lang="en-US" sz="2000" dirty="0"/>
              <a:t>Creating Vectors Using </a:t>
            </a:r>
            <a:r>
              <a:rPr lang="en-US" sz="2000" dirty="0" smtClean="0"/>
              <a:t>Word2Vec</a:t>
            </a:r>
            <a:endParaRPr lang="en-US" dirty="0"/>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24</a:t>
            </a:fld>
            <a:endParaRPr lang="en-US" dirty="0"/>
          </a:p>
        </p:txBody>
      </p:sp>
      <p:sp>
        <p:nvSpPr>
          <p:cNvPr id="7" name="TextBox 6"/>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2.3</a:t>
            </a:r>
            <a:endParaRPr lang="en-US" sz="2000" dirty="0">
              <a:solidFill>
                <a:schemeClr val="bg1"/>
              </a:solidFill>
              <a:latin typeface="Palatino Linotype" panose="02040502050505030304" pitchFamily="18" charset="0"/>
            </a:endParaRPr>
          </a:p>
        </p:txBody>
      </p:sp>
      <p:pic>
        <p:nvPicPr>
          <p:cNvPr id="8194" name="Picture 2" descr="Image result for word2vec"/>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992688" y="1976034"/>
            <a:ext cx="4117651" cy="2987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930156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dirty="0"/>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25</a:t>
            </a:fld>
            <a:endParaRPr lang="en-US" dirty="0"/>
          </a:p>
        </p:txBody>
      </p:sp>
      <p:sp>
        <p:nvSpPr>
          <p:cNvPr id="6" name="Title 1"/>
          <p:cNvSpPr txBox="1">
            <a:spLocks/>
          </p:cNvSpPr>
          <p:nvPr/>
        </p:nvSpPr>
        <p:spPr>
          <a:xfrm>
            <a:off x="468129" y="1992390"/>
            <a:ext cx="4188932" cy="2719233"/>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chemeClr val="accent2">
                    <a:lumMod val="50000"/>
                  </a:schemeClr>
                </a:solidFill>
                <a:latin typeface="Palatino Linotype" panose="02040502050505030304" pitchFamily="18"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t>You might be a Data Scientist if…</a:t>
            </a:r>
            <a:br>
              <a:rPr lang="en-US" sz="2400" dirty="0" smtClean="0"/>
            </a:br>
            <a:r>
              <a:rPr lang="en-US" sz="2400" dirty="0" smtClean="0"/>
              <a:t>you can project your problems to a </a:t>
            </a:r>
            <a:r>
              <a:rPr lang="en-US" sz="2400" b="1" dirty="0" smtClean="0"/>
              <a:t>higher dimension</a:t>
            </a:r>
            <a:r>
              <a:rPr lang="en-US" sz="2400" dirty="0" smtClean="0"/>
              <a:t> to find a </a:t>
            </a:r>
            <a:r>
              <a:rPr lang="en-US" sz="2400" b="1" dirty="0" smtClean="0"/>
              <a:t>linear solution</a:t>
            </a:r>
            <a:r>
              <a:rPr lang="en-US" sz="2400" dirty="0" smtClean="0"/>
              <a:t>.</a:t>
            </a:r>
            <a:endParaRPr lang="en-US" sz="2400" dirty="0"/>
          </a:p>
        </p:txBody>
      </p:sp>
      <p:pic>
        <p:nvPicPr>
          <p:cNvPr id="7"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2688" y="2326842"/>
            <a:ext cx="3792537" cy="2050328"/>
          </a:xfrm>
        </p:spPr>
      </p:pic>
    </p:spTree>
    <p:extLst>
      <p:ext uri="{BB962C8B-B14F-4D97-AF65-F5344CB8AC3E}">
        <p14:creationId xmlns:p14="http://schemas.microsoft.com/office/powerpoint/2010/main" val="42768597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Short Break…</a:t>
            </a:r>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26</a:t>
            </a:fld>
            <a:endParaRPr lang="en-US" dirty="0"/>
          </a:p>
        </p:txBody>
      </p:sp>
      <p:pic>
        <p:nvPicPr>
          <p:cNvPr id="7" name="Picture 4" descr="Related image"/>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177600" y="1983180"/>
            <a:ext cx="4657659" cy="3099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288276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smtClean="0"/>
              <a:t>Programming Exercise:</a:t>
            </a:r>
            <a:endParaRPr lang="en-US" sz="2800" dirty="0"/>
          </a:p>
        </p:txBody>
      </p:sp>
      <p:sp>
        <p:nvSpPr>
          <p:cNvPr id="4" name="Text Placeholder 3"/>
          <p:cNvSpPr>
            <a:spLocks noGrp="1"/>
          </p:cNvSpPr>
          <p:nvPr>
            <p:ph type="body" sz="half" idx="2"/>
          </p:nvPr>
        </p:nvSpPr>
        <p:spPr>
          <a:xfrm>
            <a:off x="508000" y="2777068"/>
            <a:ext cx="4188932" cy="3243721"/>
          </a:xfrm>
        </p:spPr>
        <p:txBody>
          <a:bodyPr>
            <a:normAutofit/>
          </a:bodyPr>
          <a:lstStyle/>
          <a:p>
            <a:r>
              <a:rPr lang="en-US" sz="2000" dirty="0" smtClean="0"/>
              <a:t>03.Natural_Language_Preprocessing_Best_Practices.ipynb</a:t>
            </a:r>
          </a:p>
          <a:p>
            <a:endParaRPr lang="en-US" dirty="0"/>
          </a:p>
          <a:p>
            <a:r>
              <a:rPr lang="en-US" sz="2000" dirty="0" smtClean="0"/>
              <a:t>Objective:</a:t>
            </a:r>
          </a:p>
          <a:p>
            <a:pPr marL="285750" indent="-285750">
              <a:buFont typeface="Arial" panose="020B0604020202020204" pitchFamily="34" charset="0"/>
              <a:buChar char="•"/>
            </a:pPr>
            <a:r>
              <a:rPr lang="en-US" sz="2000" dirty="0" smtClean="0"/>
              <a:t>Stop words</a:t>
            </a:r>
          </a:p>
          <a:p>
            <a:pPr marL="285750" indent="-285750">
              <a:buFont typeface="Arial" panose="020B0604020202020204" pitchFamily="34" charset="0"/>
              <a:buChar char="•"/>
            </a:pPr>
            <a:r>
              <a:rPr lang="en-US" sz="2000" dirty="0" smtClean="0"/>
              <a:t>Stemming</a:t>
            </a:r>
          </a:p>
          <a:p>
            <a:pPr marL="285750" indent="-285750">
              <a:buFont typeface="Arial" panose="020B0604020202020204" pitchFamily="34" charset="0"/>
              <a:buChar char="•"/>
            </a:pPr>
            <a:r>
              <a:rPr lang="en-US" sz="2000" dirty="0" smtClean="0"/>
              <a:t>Tokenization</a:t>
            </a:r>
          </a:p>
          <a:p>
            <a:pPr marL="285750" indent="-285750">
              <a:buFont typeface="Arial" panose="020B0604020202020204" pitchFamily="34" charset="0"/>
              <a:buChar char="•"/>
            </a:pPr>
            <a:r>
              <a:rPr lang="en-US" sz="2000" dirty="0" smtClean="0"/>
              <a:t>Improving Word2Vec</a:t>
            </a:r>
            <a:endParaRPr lang="en-US" dirty="0"/>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27</a:t>
            </a:fld>
            <a:endParaRPr lang="en-US" dirty="0"/>
          </a:p>
        </p:txBody>
      </p:sp>
      <p:sp>
        <p:nvSpPr>
          <p:cNvPr id="7" name="TextBox 6"/>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2.4</a:t>
            </a:r>
            <a:endParaRPr lang="en-US" sz="2000" dirty="0">
              <a:solidFill>
                <a:schemeClr val="bg1"/>
              </a:solidFill>
              <a:latin typeface="Palatino Linotype" panose="02040502050505030304" pitchFamily="18" charset="0"/>
            </a:endParaRPr>
          </a:p>
        </p:txBody>
      </p:sp>
      <p:pic>
        <p:nvPicPr>
          <p:cNvPr id="9" name="Content Placeholder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3496" y="1457766"/>
            <a:ext cx="3850504" cy="3850504"/>
          </a:xfrm>
          <a:prstGeom prst="rect">
            <a:avLst/>
          </a:prstGeom>
          <a:noFill/>
        </p:spPr>
      </p:pic>
    </p:spTree>
    <p:extLst>
      <p:ext uri="{BB962C8B-B14F-4D97-AF65-F5344CB8AC3E}">
        <p14:creationId xmlns:p14="http://schemas.microsoft.com/office/powerpoint/2010/main" val="307396975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6124" y="1011716"/>
            <a:ext cx="4188932" cy="1278466"/>
          </a:xfrm>
        </p:spPr>
        <p:txBody>
          <a:bodyPr>
            <a:noAutofit/>
          </a:bodyPr>
          <a:lstStyle/>
          <a:p>
            <a:r>
              <a:rPr lang="en-US" sz="3600" dirty="0" smtClean="0"/>
              <a:t>Section 3: Deep </a:t>
            </a:r>
            <a:r>
              <a:rPr lang="en-US" sz="3600" dirty="0"/>
              <a:t>Learning Architecture</a:t>
            </a:r>
          </a:p>
        </p:txBody>
      </p:sp>
      <p:sp>
        <p:nvSpPr>
          <p:cNvPr id="4" name="Text Placeholder 3"/>
          <p:cNvSpPr>
            <a:spLocks noGrp="1"/>
          </p:cNvSpPr>
          <p:nvPr>
            <p:ph type="body" sz="half" idx="2"/>
          </p:nvPr>
        </p:nvSpPr>
        <p:spPr/>
        <p:txBody>
          <a:bodyPr>
            <a:normAutofit/>
          </a:bodyPr>
          <a:lstStyle/>
          <a:p>
            <a:pPr marL="285750" indent="-285750">
              <a:buFont typeface="Arial" panose="020B0604020202020204" pitchFamily="34" charset="0"/>
              <a:buChar char="•"/>
            </a:pPr>
            <a:r>
              <a:rPr lang="en-US" sz="2000" dirty="0"/>
              <a:t>CNNs – Convolution neural networks for sentiment</a:t>
            </a:r>
          </a:p>
          <a:p>
            <a:pPr marL="285750" indent="-285750">
              <a:buFont typeface="Arial" panose="020B0604020202020204" pitchFamily="34" charset="0"/>
              <a:buChar char="•"/>
            </a:pPr>
            <a:r>
              <a:rPr lang="en-US" sz="2000" dirty="0"/>
              <a:t>RNNs – Recurrent neural networks</a:t>
            </a:r>
          </a:p>
          <a:p>
            <a:pPr marL="285750" indent="-285750">
              <a:buFont typeface="Arial" panose="020B0604020202020204" pitchFamily="34" charset="0"/>
              <a:buChar char="•"/>
            </a:pPr>
            <a:r>
              <a:rPr lang="en-US" sz="2000" dirty="0"/>
              <a:t>LSTMs – Long short term memory</a:t>
            </a:r>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28</a:t>
            </a:fld>
            <a:endParaRPr lang="en-US" dirty="0"/>
          </a:p>
        </p:txBody>
      </p:sp>
      <p:pic>
        <p:nvPicPr>
          <p:cNvPr id="11267"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468361" y="2093345"/>
            <a:ext cx="4531558" cy="23836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1256211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1D CNN for Text Data</a:t>
            </a:r>
            <a:endParaRPr lang="en-US" dirty="0"/>
          </a:p>
        </p:txBody>
      </p:sp>
      <p:sp>
        <p:nvSpPr>
          <p:cNvPr id="3" name="Content Placeholder 2"/>
          <p:cNvSpPr>
            <a:spLocks noGrp="1"/>
          </p:cNvSpPr>
          <p:nvPr>
            <p:ph idx="1"/>
          </p:nvPr>
        </p:nvSpPr>
        <p:spPr/>
        <p:txBody>
          <a:bodyPr/>
          <a:lstStyle/>
          <a:p>
            <a:r>
              <a:rPr lang="en-US" dirty="0"/>
              <a:t>Input - “I like this movie very much</a:t>
            </a:r>
            <a:r>
              <a:rPr lang="en-US" dirty="0" smtClean="0"/>
              <a:t>!”</a:t>
            </a:r>
          </a:p>
          <a:p>
            <a:pPr lvl="1"/>
            <a:r>
              <a:rPr lang="en-US" dirty="0" smtClean="0"/>
              <a:t>Total 7 tokens</a:t>
            </a:r>
          </a:p>
          <a:p>
            <a:r>
              <a:rPr lang="en-US" dirty="0" smtClean="0"/>
              <a:t>Word vectors – chosen to be of length 5</a:t>
            </a:r>
          </a:p>
          <a:p>
            <a:r>
              <a:rPr lang="en-US" dirty="0" smtClean="0"/>
              <a:t>Kernels – 3 kernels of size 2, 3, and 4; repeated twice. Total 6 filters</a:t>
            </a:r>
          </a:p>
          <a:p>
            <a:r>
              <a:rPr lang="en-US" dirty="0" smtClean="0"/>
              <a:t>Convolution  - Dot product of word vectors with kernel</a:t>
            </a:r>
          </a:p>
          <a:p>
            <a:pPr lvl="1"/>
            <a:r>
              <a:rPr lang="en-US" dirty="0" smtClean="0"/>
              <a:t>Done for each filter</a:t>
            </a:r>
          </a:p>
          <a:p>
            <a:r>
              <a:rPr lang="en-US" dirty="0" err="1" smtClean="0"/>
              <a:t>Maxpooling</a:t>
            </a:r>
            <a:endParaRPr lang="en-US" dirty="0" smtClean="0"/>
          </a:p>
          <a:p>
            <a:r>
              <a:rPr lang="en-US" dirty="0" err="1" smtClean="0"/>
              <a:t>Softmax</a:t>
            </a:r>
            <a:endParaRPr lang="en-US" dirty="0" smtClean="0"/>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29</a:t>
            </a:fld>
            <a:endParaRPr lang="en-US" dirty="0"/>
          </a:p>
        </p:txBody>
      </p:sp>
      <p:sp>
        <p:nvSpPr>
          <p:cNvPr id="7" name="TextBox 6"/>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a:t>
            </a:r>
            <a:r>
              <a:rPr lang="en-US" sz="2000" dirty="0">
                <a:solidFill>
                  <a:schemeClr val="bg1"/>
                </a:solidFill>
                <a:latin typeface="Palatino Linotype" panose="02040502050505030304" pitchFamily="18" charset="0"/>
              </a:rPr>
              <a:t>3</a:t>
            </a:r>
            <a:r>
              <a:rPr lang="en-US" sz="2000" dirty="0" smtClean="0">
                <a:solidFill>
                  <a:schemeClr val="bg1"/>
                </a:solidFill>
                <a:latin typeface="Palatino Linotype" panose="02040502050505030304" pitchFamily="18" charset="0"/>
              </a:rPr>
              <a:t>.1</a:t>
            </a:r>
            <a:endParaRPr lang="en-US" sz="2000" dirty="0">
              <a:solidFill>
                <a:schemeClr val="bg1"/>
              </a:solidFill>
              <a:latin typeface="Palatino Linotype" panose="02040502050505030304" pitchFamily="18" charset="0"/>
            </a:endParaRPr>
          </a:p>
        </p:txBody>
      </p:sp>
    </p:spTree>
    <p:extLst>
      <p:ext uri="{BB962C8B-B14F-4D97-AF65-F5344CB8AC3E}">
        <p14:creationId xmlns:p14="http://schemas.microsoft.com/office/powerpoint/2010/main" val="12010786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But Before We Get Started…</a:t>
            </a:r>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3</a:t>
            </a:fld>
            <a:endParaRPr lang="en-US" dirty="0"/>
          </a:p>
        </p:txBody>
      </p:sp>
      <p:sp>
        <p:nvSpPr>
          <p:cNvPr id="6" name="Title 1"/>
          <p:cNvSpPr txBox="1">
            <a:spLocks/>
          </p:cNvSpPr>
          <p:nvPr/>
        </p:nvSpPr>
        <p:spPr>
          <a:xfrm>
            <a:off x="468129" y="1992390"/>
            <a:ext cx="4188932" cy="2719233"/>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chemeClr val="accent2">
                    <a:lumMod val="50000"/>
                  </a:schemeClr>
                </a:solidFill>
                <a:latin typeface="Palatino Linotype" panose="02040502050505030304" pitchFamily="18"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t>You might be a Data Scientist if…</a:t>
            </a:r>
            <a:br>
              <a:rPr lang="en-US" sz="2400" dirty="0" smtClean="0"/>
            </a:br>
            <a:r>
              <a:rPr lang="en-US" sz="2400" dirty="0" smtClean="0"/>
              <a:t>you believe </a:t>
            </a:r>
            <a:r>
              <a:rPr lang="en-US" sz="2400" b="1" dirty="0" smtClean="0"/>
              <a:t>Natural language processing </a:t>
            </a:r>
            <a:r>
              <a:rPr lang="en-US" sz="2400" dirty="0" smtClean="0"/>
              <a:t>is a field of </a:t>
            </a:r>
            <a:r>
              <a:rPr lang="en-US" sz="2400" b="1" dirty="0" smtClean="0"/>
              <a:t>Artificial intelligence</a:t>
            </a:r>
            <a:r>
              <a:rPr lang="en-US" sz="2400" dirty="0" smtClean="0"/>
              <a:t>.</a:t>
            </a:r>
            <a:endParaRPr lang="en-US" sz="2400" dirty="0"/>
          </a:p>
        </p:txBody>
      </p:sp>
      <p:pic>
        <p:nvPicPr>
          <p:cNvPr id="7"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2688" y="2326842"/>
            <a:ext cx="3792537" cy="2050328"/>
          </a:xfrm>
        </p:spPr>
      </p:pic>
    </p:spTree>
    <p:extLst>
      <p:ext uri="{BB962C8B-B14F-4D97-AF65-F5344CB8AC3E}">
        <p14:creationId xmlns:p14="http://schemas.microsoft.com/office/powerpoint/2010/main" val="257904228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30</a:t>
            </a:fld>
            <a:endParaRPr lang="en-US"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3563" y="628650"/>
            <a:ext cx="5476875" cy="5600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2114865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1D Convolution example</a:t>
            </a:r>
            <a:endParaRPr lang="en-US" dirty="0"/>
          </a:p>
        </p:txBody>
      </p:sp>
      <p:sp>
        <p:nvSpPr>
          <p:cNvPr id="3" name="Content Placeholder 2"/>
          <p:cNvSpPr>
            <a:spLocks noGrp="1"/>
          </p:cNvSpPr>
          <p:nvPr>
            <p:ph idx="1"/>
          </p:nvPr>
        </p:nvSpPr>
        <p:spPr/>
        <p:txBody>
          <a:bodyPr/>
          <a:lstStyle/>
          <a:p>
            <a:r>
              <a:rPr lang="en-US" dirty="0"/>
              <a:t>Convolution  - Dot product of word vectors with kernel</a:t>
            </a:r>
          </a:p>
          <a:p>
            <a:pPr lvl="1"/>
            <a:r>
              <a:rPr lang="en-US" dirty="0"/>
              <a:t>Done for each </a:t>
            </a:r>
            <a:r>
              <a:rPr lang="en-US" dirty="0" smtClean="0"/>
              <a:t>filter</a:t>
            </a:r>
          </a:p>
          <a:p>
            <a:pPr lvl="1"/>
            <a:r>
              <a:rPr lang="en-US" dirty="0" smtClean="0"/>
              <a:t>Resulting in 6 convolution matrix</a:t>
            </a:r>
            <a:endParaRPr lang="en-US" dirty="0"/>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31</a:t>
            </a:fld>
            <a:endParaRPr lang="en-US" dirty="0"/>
          </a:p>
        </p:txBody>
      </p:sp>
      <p:pic>
        <p:nvPicPr>
          <p:cNvPr id="6" name="Picture 2" descr="Filtering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3040" y="2866418"/>
            <a:ext cx="3867131" cy="3362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489599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000" dirty="0"/>
              <a:t>Networks with convolutional and pooling layers are useful for classification tasks in which we expect to find strong local clues regarding class membership, but these clues can appear in different places in the input. […] We would like to learn that certain sequences of words are good indicators of the topic, and do not necessarily care where they appear in the document. Convolutional and pooling layers allow the model to learn to find such local indicators, regardless of their position.</a:t>
            </a:r>
          </a:p>
        </p:txBody>
      </p:sp>
      <p:sp>
        <p:nvSpPr>
          <p:cNvPr id="3" name="Text Placeholder 2"/>
          <p:cNvSpPr>
            <a:spLocks noGrp="1"/>
          </p:cNvSpPr>
          <p:nvPr>
            <p:ph type="body" sz="quarter" idx="13"/>
          </p:nvPr>
        </p:nvSpPr>
        <p:spPr>
          <a:xfrm>
            <a:off x="1024604" y="3632200"/>
            <a:ext cx="7656258" cy="381000"/>
          </a:xfrm>
        </p:spPr>
        <p:txBody>
          <a:bodyPr/>
          <a:lstStyle/>
          <a:p>
            <a:r>
              <a:rPr lang="en-US" dirty="0"/>
              <a:t>— A Primer on Neural Network Models for Natural Language Processing, 2015</a:t>
            </a:r>
            <a:r>
              <a:rPr lang="en-US" dirty="0" smtClean="0"/>
              <a:t>.</a:t>
            </a:r>
            <a:endParaRPr lang="en-US" dirty="0"/>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32</a:t>
            </a:fld>
            <a:endParaRPr lang="en-US" dirty="0"/>
          </a:p>
        </p:txBody>
      </p:sp>
    </p:spTree>
    <p:extLst>
      <p:ext uri="{BB962C8B-B14F-4D97-AF65-F5344CB8AC3E}">
        <p14:creationId xmlns:p14="http://schemas.microsoft.com/office/powerpoint/2010/main" val="302219774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smtClean="0"/>
              <a:t>Programming Exercise:</a:t>
            </a:r>
            <a:endParaRPr lang="en-US" sz="2800" dirty="0"/>
          </a:p>
        </p:txBody>
      </p:sp>
      <p:sp>
        <p:nvSpPr>
          <p:cNvPr id="4" name="Text Placeholder 3"/>
          <p:cNvSpPr>
            <a:spLocks noGrp="1"/>
          </p:cNvSpPr>
          <p:nvPr>
            <p:ph type="body" sz="half" idx="2"/>
          </p:nvPr>
        </p:nvSpPr>
        <p:spPr>
          <a:xfrm>
            <a:off x="508000" y="2777069"/>
            <a:ext cx="4188932" cy="3314973"/>
          </a:xfrm>
        </p:spPr>
        <p:txBody>
          <a:bodyPr>
            <a:normAutofit/>
          </a:bodyPr>
          <a:lstStyle/>
          <a:p>
            <a:r>
              <a:rPr lang="en-US" sz="2000" dirty="0" smtClean="0"/>
              <a:t>04.Convolutional_Sentiment_Classifier.ipynb</a:t>
            </a:r>
          </a:p>
          <a:p>
            <a:endParaRPr lang="en-US" dirty="0"/>
          </a:p>
          <a:p>
            <a:r>
              <a:rPr lang="en-US" sz="2000" dirty="0" smtClean="0"/>
              <a:t>Objective:</a:t>
            </a:r>
          </a:p>
          <a:p>
            <a:pPr marL="285750" indent="-285750">
              <a:buFont typeface="Arial" panose="020B0604020202020204" pitchFamily="34" charset="0"/>
              <a:buChar char="•"/>
            </a:pPr>
            <a:r>
              <a:rPr lang="en-US" sz="2000" dirty="0" smtClean="0"/>
              <a:t>Data load and preprocessing</a:t>
            </a:r>
          </a:p>
          <a:p>
            <a:pPr marL="285750" indent="-285750">
              <a:buFont typeface="Arial" panose="020B0604020202020204" pitchFamily="34" charset="0"/>
              <a:buChar char="•"/>
            </a:pPr>
            <a:r>
              <a:rPr lang="en-US" sz="2000" dirty="0" err="1" smtClean="0"/>
              <a:t>Keras</a:t>
            </a:r>
            <a:endParaRPr lang="en-US" sz="2000" dirty="0" smtClean="0"/>
          </a:p>
          <a:p>
            <a:pPr marL="285750" indent="-285750">
              <a:buFont typeface="Arial" panose="020B0604020202020204" pitchFamily="34" charset="0"/>
              <a:buChar char="•"/>
            </a:pPr>
            <a:r>
              <a:rPr lang="en-US" sz="2000" dirty="0" smtClean="0"/>
              <a:t>Design layered CNN</a:t>
            </a:r>
          </a:p>
          <a:p>
            <a:pPr marL="285750" indent="-285750">
              <a:buFont typeface="Arial" panose="020B0604020202020204" pitchFamily="34" charset="0"/>
              <a:buChar char="•"/>
            </a:pPr>
            <a:r>
              <a:rPr lang="en-US" sz="2000" dirty="0" smtClean="0"/>
              <a:t>Result interpretation</a:t>
            </a:r>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33</a:t>
            </a:fld>
            <a:endParaRPr 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63552" y="2192296"/>
            <a:ext cx="3343275" cy="2657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463569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34</a:t>
            </a:fld>
            <a:endParaRPr lang="en-US" dirty="0"/>
          </a:p>
        </p:txBody>
      </p:sp>
      <p:sp>
        <p:nvSpPr>
          <p:cNvPr id="6" name="Title 1"/>
          <p:cNvSpPr txBox="1">
            <a:spLocks/>
          </p:cNvSpPr>
          <p:nvPr/>
        </p:nvSpPr>
        <p:spPr>
          <a:xfrm>
            <a:off x="468129" y="1992390"/>
            <a:ext cx="4188932" cy="2719233"/>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chemeClr val="accent2">
                    <a:lumMod val="50000"/>
                  </a:schemeClr>
                </a:solidFill>
                <a:latin typeface="Palatino Linotype" panose="02040502050505030304" pitchFamily="18"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t>You might be a Data Scientist if…</a:t>
            </a:r>
            <a:br>
              <a:rPr lang="en-US" sz="2400" dirty="0" smtClean="0"/>
            </a:br>
            <a:r>
              <a:rPr lang="en-US" sz="2400" dirty="0" smtClean="0"/>
              <a:t>you wonder that </a:t>
            </a:r>
            <a:r>
              <a:rPr lang="en-US" sz="2400" b="1" dirty="0" smtClean="0"/>
              <a:t>CNN</a:t>
            </a:r>
            <a:r>
              <a:rPr lang="en-US" sz="2400" dirty="0" smtClean="0"/>
              <a:t>, </a:t>
            </a:r>
            <a:r>
              <a:rPr lang="en-US" sz="2400" b="1" dirty="0" smtClean="0"/>
              <a:t>ANN</a:t>
            </a:r>
            <a:r>
              <a:rPr lang="en-US" sz="2400" dirty="0" smtClean="0"/>
              <a:t>, and </a:t>
            </a:r>
            <a:r>
              <a:rPr lang="en-US" sz="2400" b="1" dirty="0" smtClean="0"/>
              <a:t>RNN</a:t>
            </a:r>
            <a:r>
              <a:rPr lang="en-US" sz="2400" dirty="0" smtClean="0"/>
              <a:t> can be simply called as </a:t>
            </a:r>
            <a:r>
              <a:rPr lang="en-US" sz="2400" dirty="0" err="1" smtClean="0"/>
              <a:t>CARnn</a:t>
            </a:r>
            <a:endParaRPr lang="en-US" sz="2400" dirty="0" smtClean="0"/>
          </a:p>
        </p:txBody>
      </p:sp>
      <p:pic>
        <p:nvPicPr>
          <p:cNvPr id="7"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2688" y="2326842"/>
            <a:ext cx="3792537" cy="2050328"/>
          </a:xfrm>
        </p:spPr>
      </p:pic>
    </p:spTree>
    <p:extLst>
      <p:ext uri="{BB962C8B-B14F-4D97-AF65-F5344CB8AC3E}">
        <p14:creationId xmlns:p14="http://schemas.microsoft.com/office/powerpoint/2010/main" val="376302044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Essential Theory of RNN</a:t>
            </a:r>
          </a:p>
        </p:txBody>
      </p:sp>
      <p:sp>
        <p:nvSpPr>
          <p:cNvPr id="3" name="Content Placeholder 2"/>
          <p:cNvSpPr>
            <a:spLocks noGrp="1"/>
          </p:cNvSpPr>
          <p:nvPr>
            <p:ph sz="half" idx="1"/>
          </p:nvPr>
        </p:nvSpPr>
        <p:spPr/>
        <p:txBody>
          <a:bodyPr>
            <a:noAutofit/>
          </a:bodyPr>
          <a:lstStyle/>
          <a:p>
            <a:r>
              <a:rPr lang="en-US" sz="1800" dirty="0"/>
              <a:t>Design of RNN enables to model natural language data better than dense or convolution layers</a:t>
            </a:r>
          </a:p>
          <a:p>
            <a:r>
              <a:rPr lang="en-US" sz="1800" dirty="0"/>
              <a:t>RNN can take information from strings of words in a sentence</a:t>
            </a:r>
          </a:p>
          <a:p>
            <a:r>
              <a:rPr lang="en-US" sz="1800" dirty="0"/>
              <a:t>Dense or convolution layers treat words individually and </a:t>
            </a:r>
            <a:r>
              <a:rPr lang="en-US" sz="1800" dirty="0" err="1"/>
              <a:t>backpropagate</a:t>
            </a:r>
            <a:r>
              <a:rPr lang="en-US" sz="1800" dirty="0"/>
              <a:t> error across layers only</a:t>
            </a:r>
          </a:p>
          <a:p>
            <a:r>
              <a:rPr lang="en-US" sz="1800" dirty="0"/>
              <a:t>RNN not only </a:t>
            </a:r>
            <a:r>
              <a:rPr lang="en-US" sz="1800" dirty="0" err="1"/>
              <a:t>backpropagate</a:t>
            </a:r>
            <a:r>
              <a:rPr lang="en-US" sz="1800" dirty="0"/>
              <a:t> error across layers but also </a:t>
            </a:r>
            <a:r>
              <a:rPr lang="en-US" sz="1800" dirty="0" err="1"/>
              <a:t>backpropagate</a:t>
            </a:r>
            <a:r>
              <a:rPr lang="en-US" sz="1800" dirty="0"/>
              <a:t> through time </a:t>
            </a:r>
          </a:p>
          <a:p>
            <a:pPr lvl="1"/>
            <a:r>
              <a:rPr lang="en-US" sz="1600" dirty="0" smtClean="0"/>
              <a:t>Takes previous </a:t>
            </a:r>
            <a:r>
              <a:rPr lang="en-US" sz="1600" dirty="0"/>
              <a:t>words into </a:t>
            </a:r>
            <a:r>
              <a:rPr lang="en-US" sz="1600" dirty="0" smtClean="0"/>
              <a:t>account</a:t>
            </a:r>
            <a:endParaRPr lang="en-US" sz="1600" dirty="0"/>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35</a:t>
            </a:fld>
            <a:endParaRPr lang="en-US" dirty="0"/>
          </a:p>
        </p:txBody>
      </p:sp>
      <p:sp>
        <p:nvSpPr>
          <p:cNvPr id="12" name="TextBox 11"/>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3.2</a:t>
            </a:r>
            <a:endParaRPr lang="en-US" sz="2000" dirty="0">
              <a:solidFill>
                <a:schemeClr val="bg1"/>
              </a:solidFill>
              <a:latin typeface="Palatino Linotype" panose="02040502050505030304" pitchFamily="18" charset="0"/>
            </a:endParaRPr>
          </a:p>
        </p:txBody>
      </p:sp>
      <p:pic>
        <p:nvPicPr>
          <p:cNvPr id="13"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47109" y="1517145"/>
            <a:ext cx="3743820" cy="1880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Down Arrow 9"/>
          <p:cNvSpPr/>
          <p:nvPr/>
        </p:nvSpPr>
        <p:spPr>
          <a:xfrm>
            <a:off x="6619019" y="3398120"/>
            <a:ext cx="706581" cy="5902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6619019" y="1710047"/>
            <a:ext cx="791184" cy="168807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utoShape 4" descr="Image result for RNN &quot;I like this movie&quot;"/>
          <p:cNvSpPr>
            <a:spLocks noChangeAspect="1" noChangeArrowheads="1"/>
          </p:cNvSpPr>
          <p:nvPr/>
        </p:nvSpPr>
        <p:spPr bwMode="auto">
          <a:xfrm>
            <a:off x="155575" y="-1333500"/>
            <a:ext cx="7219950" cy="27908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6" descr="Image result for RNN &quot;I like this movie&quot;"/>
          <p:cNvSpPr>
            <a:spLocks noChangeAspect="1" noChangeArrowheads="1"/>
          </p:cNvSpPr>
          <p:nvPr/>
        </p:nvSpPr>
        <p:spPr bwMode="auto">
          <a:xfrm>
            <a:off x="307975" y="-1181100"/>
            <a:ext cx="7219950" cy="27908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4343"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7110" y="4012078"/>
            <a:ext cx="3743820" cy="14518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1654733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RNN Concrete Idea</a:t>
            </a:r>
            <a:endParaRPr lang="en-US" dirty="0"/>
          </a:p>
        </p:txBody>
      </p:sp>
      <p:sp>
        <p:nvSpPr>
          <p:cNvPr id="3" name="Content Placeholder 2"/>
          <p:cNvSpPr>
            <a:spLocks noGrp="1"/>
          </p:cNvSpPr>
          <p:nvPr>
            <p:ph idx="1"/>
          </p:nvPr>
        </p:nvSpPr>
        <p:spPr/>
        <p:txBody>
          <a:bodyPr/>
          <a:lstStyle/>
          <a:p>
            <a:r>
              <a:rPr lang="en-US" dirty="0" smtClean="0"/>
              <a:t>Each word is separate input to this RNN</a:t>
            </a:r>
          </a:p>
          <a:p>
            <a:r>
              <a:rPr lang="en-US" dirty="0" smtClean="0"/>
              <a:t>If “very” is current time step, then ‘a’ is (t-1) time step, ‘not’ is (t-2)</a:t>
            </a:r>
          </a:p>
          <a:p>
            <a:r>
              <a:rPr lang="en-US" dirty="0" smtClean="0"/>
              <a:t>At time t, the NN does computation and it passes it to (t+1)</a:t>
            </a:r>
            <a:r>
              <a:rPr lang="en-US" baseline="30000" dirty="0" err="1" smtClean="0"/>
              <a:t>th</a:t>
            </a:r>
            <a:r>
              <a:rPr lang="en-US" dirty="0" smtClean="0"/>
              <a:t> step in the network and also outputs to next layer in the network</a:t>
            </a:r>
          </a:p>
          <a:p>
            <a:r>
              <a:rPr lang="en-US" dirty="0" smtClean="0"/>
              <a:t>The time stamp of each layers match. i.e. time t for layer 1 is same as layer 2</a:t>
            </a:r>
          </a:p>
          <a:p>
            <a:pPr marL="0" indent="0">
              <a:buNone/>
            </a:pPr>
            <a:endParaRPr lang="en-US" dirty="0" smtClean="0"/>
          </a:p>
          <a:p>
            <a:endParaRPr lang="en-US" dirty="0"/>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36</a:t>
            </a:fld>
            <a:endParaRPr lang="en-US" dirty="0"/>
          </a:p>
        </p:txBody>
      </p:sp>
      <p:pic>
        <p:nvPicPr>
          <p:cNvPr id="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47110" y="3988328"/>
            <a:ext cx="3743820" cy="22257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Oval 5"/>
          <p:cNvSpPr/>
          <p:nvPr/>
        </p:nvSpPr>
        <p:spPr>
          <a:xfrm>
            <a:off x="6619019" y="4310743"/>
            <a:ext cx="506175" cy="439387"/>
          </a:xfrm>
          <a:prstGeom prst="ellipse">
            <a:avLst/>
          </a:prstGeom>
          <a:noFill/>
          <a:ln w="381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txBox="1">
            <a:spLocks/>
          </p:cNvSpPr>
          <p:nvPr/>
        </p:nvSpPr>
        <p:spPr>
          <a:xfrm>
            <a:off x="508001" y="3906981"/>
            <a:ext cx="4239109" cy="2158130"/>
          </a:xfrm>
          <a:prstGeom prst="rect">
            <a:avLst/>
          </a:prstGeom>
          <a:noFill/>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2"/>
              </a:buClr>
              <a:buSzPct val="90000"/>
              <a:buFont typeface="Arial" panose="020B0604020202020204" pitchFamily="34" charset="0"/>
              <a:buChar char="•"/>
              <a:defRPr sz="2000" kern="1200">
                <a:solidFill>
                  <a:schemeClr val="tx1">
                    <a:lumMod val="75000"/>
                    <a:lumOff val="25000"/>
                  </a:schemeClr>
                </a:solidFill>
                <a:latin typeface="Palatino Linotype" panose="02040502050505030304" pitchFamily="18" charset="0"/>
                <a:ea typeface="+mn-ea"/>
                <a:cs typeface="+mn-cs"/>
              </a:defRPr>
            </a:lvl1pPr>
            <a:lvl2pPr marL="742950" indent="-285750" algn="l" defTabSz="457200" rtl="0" eaLnBrk="1" latinLnBrk="0" hangingPunct="1">
              <a:spcBef>
                <a:spcPts val="1000"/>
              </a:spcBef>
              <a:spcAft>
                <a:spcPts val="0"/>
              </a:spcAft>
              <a:buClr>
                <a:schemeClr val="accent2"/>
              </a:buClr>
              <a:buSzPct val="90000"/>
              <a:buFont typeface="Arial" panose="020B0604020202020204" pitchFamily="34" charset="0"/>
              <a:buChar char="•"/>
              <a:defRPr sz="1800" kern="1200">
                <a:solidFill>
                  <a:schemeClr val="tx1">
                    <a:lumMod val="75000"/>
                    <a:lumOff val="25000"/>
                  </a:schemeClr>
                </a:solidFill>
                <a:latin typeface="Palatino Linotype" panose="02040502050505030304" pitchFamily="18" charset="0"/>
                <a:ea typeface="+mn-ea"/>
                <a:cs typeface="+mn-cs"/>
              </a:defRPr>
            </a:lvl2pPr>
            <a:lvl3pPr marL="1143000" indent="-228600" algn="l" defTabSz="457200" rtl="0" eaLnBrk="1" latinLnBrk="0" hangingPunct="1">
              <a:spcBef>
                <a:spcPts val="1000"/>
              </a:spcBef>
              <a:spcAft>
                <a:spcPts val="0"/>
              </a:spcAft>
              <a:buClr>
                <a:schemeClr val="accent2"/>
              </a:buClr>
              <a:buSzPct val="90000"/>
              <a:buFont typeface="Arial" panose="020B0604020202020204" pitchFamily="34" charset="0"/>
              <a:buChar char="•"/>
              <a:defRPr sz="1600" kern="1200">
                <a:solidFill>
                  <a:schemeClr val="tx1">
                    <a:lumMod val="75000"/>
                    <a:lumOff val="25000"/>
                  </a:schemeClr>
                </a:solidFill>
                <a:latin typeface="Palatino Linotype" panose="02040502050505030304" pitchFamily="18" charset="0"/>
                <a:ea typeface="+mn-ea"/>
                <a:cs typeface="+mn-cs"/>
              </a:defRPr>
            </a:lvl3pPr>
            <a:lvl4pPr marL="1600200" indent="-228600" algn="l" defTabSz="457200" rtl="0" eaLnBrk="1" latinLnBrk="0" hangingPunct="1">
              <a:spcBef>
                <a:spcPts val="1000"/>
              </a:spcBef>
              <a:spcAft>
                <a:spcPts val="0"/>
              </a:spcAft>
              <a:buClr>
                <a:schemeClr val="accent2"/>
              </a:buClr>
              <a:buSzPct val="90000"/>
              <a:buFont typeface="Arial" panose="020B0604020202020204" pitchFamily="34" charset="0"/>
              <a:buChar char="•"/>
              <a:defRPr sz="1400" kern="1200">
                <a:solidFill>
                  <a:schemeClr val="tx1">
                    <a:lumMod val="75000"/>
                    <a:lumOff val="25000"/>
                  </a:schemeClr>
                </a:solidFill>
                <a:latin typeface="Palatino Linotype" panose="02040502050505030304" pitchFamily="18" charset="0"/>
                <a:ea typeface="+mn-ea"/>
                <a:cs typeface="+mn-cs"/>
              </a:defRPr>
            </a:lvl4pPr>
            <a:lvl5pPr marL="2057400" indent="-228600" algn="l" defTabSz="457200" rtl="0" eaLnBrk="1" latinLnBrk="0" hangingPunct="1">
              <a:spcBef>
                <a:spcPts val="1000"/>
              </a:spcBef>
              <a:spcAft>
                <a:spcPts val="0"/>
              </a:spcAft>
              <a:buClr>
                <a:schemeClr val="accent2"/>
              </a:buClr>
              <a:buSzPct val="90000"/>
              <a:buFont typeface="Arial" panose="020B0604020202020204" pitchFamily="34" charset="0"/>
              <a:buChar char="•"/>
              <a:defRPr sz="1400" kern="1200">
                <a:solidFill>
                  <a:schemeClr val="tx1">
                    <a:lumMod val="75000"/>
                    <a:lumOff val="25000"/>
                  </a:schemeClr>
                </a:solidFill>
                <a:latin typeface="Palatino Linotype" panose="02040502050505030304" pitchFamily="18"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1800" dirty="0"/>
              <a:t>In simple RNNs each node  </a:t>
            </a:r>
            <a:r>
              <a:rPr lang="en-US" sz="1800" dirty="0" smtClean="0"/>
              <a:t>has only a </a:t>
            </a:r>
            <a:r>
              <a:rPr lang="en-US" sz="1800" dirty="0" err="1" smtClean="0"/>
              <a:t>tanh</a:t>
            </a:r>
            <a:r>
              <a:rPr lang="en-US" sz="1800" dirty="0" smtClean="0"/>
              <a:t> layer</a:t>
            </a:r>
          </a:p>
          <a:p>
            <a:r>
              <a:rPr lang="en-US" sz="1800" dirty="0" smtClean="0"/>
              <a:t>The error is </a:t>
            </a:r>
            <a:r>
              <a:rPr lang="en-US" sz="1800" dirty="0" err="1"/>
              <a:t>backpropagate</a:t>
            </a:r>
            <a:r>
              <a:rPr lang="en-US" sz="1800" dirty="0"/>
              <a:t> </a:t>
            </a:r>
            <a:r>
              <a:rPr lang="en-US" sz="1800" dirty="0" smtClean="0"/>
              <a:t>through the network layer and also back through time to adjust weights accordingly</a:t>
            </a:r>
          </a:p>
        </p:txBody>
      </p:sp>
    </p:spTree>
    <p:extLst>
      <p:ext uri="{BB962C8B-B14F-4D97-AF65-F5344CB8AC3E}">
        <p14:creationId xmlns:p14="http://schemas.microsoft.com/office/powerpoint/2010/main" val="256277120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smtClean="0"/>
              <a:t>Programming Exercise:</a:t>
            </a:r>
            <a:endParaRPr lang="en-US" sz="2800" dirty="0"/>
          </a:p>
        </p:txBody>
      </p:sp>
      <p:sp>
        <p:nvSpPr>
          <p:cNvPr id="4" name="Text Placeholder 3"/>
          <p:cNvSpPr>
            <a:spLocks noGrp="1"/>
          </p:cNvSpPr>
          <p:nvPr>
            <p:ph type="body" sz="half" idx="2"/>
          </p:nvPr>
        </p:nvSpPr>
        <p:spPr>
          <a:xfrm>
            <a:off x="508000" y="2777069"/>
            <a:ext cx="4188932" cy="3314973"/>
          </a:xfrm>
        </p:spPr>
        <p:txBody>
          <a:bodyPr>
            <a:normAutofit/>
          </a:bodyPr>
          <a:lstStyle/>
          <a:p>
            <a:r>
              <a:rPr lang="en-US" sz="2000" dirty="0"/>
              <a:t>05.Recurrent_Neural_Networks_Sentiment_Classifier.ipynb</a:t>
            </a:r>
            <a:endParaRPr lang="en-US" dirty="0"/>
          </a:p>
          <a:p>
            <a:endParaRPr lang="en-US" sz="2000" dirty="0" smtClean="0"/>
          </a:p>
          <a:p>
            <a:r>
              <a:rPr lang="en-US" sz="2000" dirty="0" smtClean="0"/>
              <a:t>Objective:</a:t>
            </a:r>
          </a:p>
          <a:p>
            <a:pPr marL="285750" indent="-285750">
              <a:buFont typeface="Arial" panose="020B0604020202020204" pitchFamily="34" charset="0"/>
              <a:buChar char="•"/>
            </a:pPr>
            <a:r>
              <a:rPr lang="en-US" sz="2000" dirty="0" smtClean="0"/>
              <a:t>Design layered RNN</a:t>
            </a:r>
          </a:p>
          <a:p>
            <a:pPr marL="285750" indent="-285750">
              <a:buFont typeface="Arial" panose="020B0604020202020204" pitchFamily="34" charset="0"/>
              <a:buChar char="•"/>
            </a:pPr>
            <a:r>
              <a:rPr lang="en-US" sz="2000" dirty="0" smtClean="0"/>
              <a:t>Result interpretation</a:t>
            </a:r>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37</a:t>
            </a:fld>
            <a:endParaRPr lang="en-US" dirty="0"/>
          </a:p>
        </p:txBody>
      </p:sp>
      <p:pic>
        <p:nvPicPr>
          <p:cNvPr id="12289"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4508" y="1223159"/>
            <a:ext cx="4239491" cy="44061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8274187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LSTM – Long Shot Term Memory</a:t>
            </a:r>
            <a:endParaRPr lang="en-US" dirty="0"/>
          </a:p>
        </p:txBody>
      </p:sp>
      <p:sp>
        <p:nvSpPr>
          <p:cNvPr id="3" name="Content Placeholder 2"/>
          <p:cNvSpPr>
            <a:spLocks noGrp="1"/>
          </p:cNvSpPr>
          <p:nvPr>
            <p:ph idx="1"/>
          </p:nvPr>
        </p:nvSpPr>
        <p:spPr/>
        <p:txBody>
          <a:bodyPr/>
          <a:lstStyle/>
          <a:p>
            <a:r>
              <a:rPr lang="en-US" dirty="0" smtClean="0"/>
              <a:t>They </a:t>
            </a:r>
            <a:r>
              <a:rPr lang="en-US" dirty="0" smtClean="0"/>
              <a:t>contain gated units which can retain information for a longer time</a:t>
            </a:r>
          </a:p>
          <a:p>
            <a:r>
              <a:rPr lang="en-US" dirty="0" smtClean="0"/>
              <a:t>Forget, input, output gates can retain information, if seems important</a:t>
            </a:r>
          </a:p>
          <a:p>
            <a:r>
              <a:rPr lang="en-US" dirty="0" smtClean="0"/>
              <a:t>Retains conversational context</a:t>
            </a:r>
            <a:endParaRPr lang="en-US" dirty="0"/>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38</a:t>
            </a:fld>
            <a:endParaRPr lang="en-US" dirty="0"/>
          </a:p>
        </p:txBody>
      </p:sp>
      <p:pic>
        <p:nvPicPr>
          <p:cNvPr id="16388" name="Picture 4" descr="Image result for LST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6000" y="3541260"/>
            <a:ext cx="6353583" cy="269901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3.3</a:t>
            </a:r>
            <a:endParaRPr lang="en-US" sz="2000" dirty="0">
              <a:solidFill>
                <a:schemeClr val="bg1"/>
              </a:solidFill>
              <a:latin typeface="Palatino Linotype" panose="02040502050505030304" pitchFamily="18" charset="0"/>
            </a:endParaRPr>
          </a:p>
        </p:txBody>
      </p:sp>
    </p:spTree>
    <p:extLst>
      <p:ext uri="{BB962C8B-B14F-4D97-AF65-F5344CB8AC3E}">
        <p14:creationId xmlns:p14="http://schemas.microsoft.com/office/powerpoint/2010/main" val="70734813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smtClean="0"/>
              <a:t>Programming Exercise:</a:t>
            </a:r>
            <a:endParaRPr lang="en-US" sz="2800" dirty="0"/>
          </a:p>
        </p:txBody>
      </p:sp>
      <p:sp>
        <p:nvSpPr>
          <p:cNvPr id="4" name="Text Placeholder 3"/>
          <p:cNvSpPr>
            <a:spLocks noGrp="1"/>
          </p:cNvSpPr>
          <p:nvPr>
            <p:ph type="body" sz="half" idx="2"/>
          </p:nvPr>
        </p:nvSpPr>
        <p:spPr>
          <a:xfrm>
            <a:off x="508000" y="2777069"/>
            <a:ext cx="4188932" cy="3314973"/>
          </a:xfrm>
        </p:spPr>
        <p:txBody>
          <a:bodyPr>
            <a:normAutofit/>
          </a:bodyPr>
          <a:lstStyle/>
          <a:p>
            <a:r>
              <a:rPr lang="en-US" sz="2000" dirty="0" smtClean="0"/>
              <a:t>06.LSTM_Sentiment_Classifier.ipynb</a:t>
            </a:r>
            <a:endParaRPr lang="en-US" dirty="0"/>
          </a:p>
          <a:p>
            <a:endParaRPr lang="en-US" sz="2000" dirty="0" smtClean="0"/>
          </a:p>
          <a:p>
            <a:r>
              <a:rPr lang="en-US" sz="2000" dirty="0" smtClean="0"/>
              <a:t>Objective:</a:t>
            </a:r>
          </a:p>
          <a:p>
            <a:pPr marL="285750" indent="-285750">
              <a:buFont typeface="Arial" panose="020B0604020202020204" pitchFamily="34" charset="0"/>
              <a:buChar char="•"/>
            </a:pPr>
            <a:r>
              <a:rPr lang="en-US" sz="2000" dirty="0" smtClean="0"/>
              <a:t>Design LSTM</a:t>
            </a:r>
          </a:p>
          <a:p>
            <a:pPr marL="285750" indent="-285750">
              <a:buFont typeface="Arial" panose="020B0604020202020204" pitchFamily="34" charset="0"/>
              <a:buChar char="•"/>
            </a:pPr>
            <a:r>
              <a:rPr lang="en-US" sz="2000" dirty="0" smtClean="0"/>
              <a:t>Result interpretation</a:t>
            </a:r>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39</a:t>
            </a:fld>
            <a:endParaRPr lang="en-US" dirty="0"/>
          </a:p>
        </p:txBody>
      </p:sp>
      <p:pic>
        <p:nvPicPr>
          <p:cNvPr id="7" name="Picture 2" descr="Image result for LST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1681" y="3056431"/>
            <a:ext cx="4442319" cy="1705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10982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noFill/>
        </p:spPr>
        <p:txBody>
          <a:bodyPr/>
          <a:lstStyle/>
          <a:p>
            <a:r>
              <a:rPr lang="en-US" dirty="0"/>
              <a:t>Power of Deep Learning for </a:t>
            </a:r>
            <a:r>
              <a:rPr lang="en-US" dirty="0" smtClean="0"/>
              <a:t>NLP</a:t>
            </a:r>
            <a:endParaRPr lang="en-US" dirty="0"/>
          </a:p>
        </p:txBody>
      </p:sp>
      <p:sp>
        <p:nvSpPr>
          <p:cNvPr id="4" name="Content Placeholder 3"/>
          <p:cNvSpPr>
            <a:spLocks noGrp="1"/>
          </p:cNvSpPr>
          <p:nvPr>
            <p:ph sz="half" idx="2"/>
          </p:nvPr>
        </p:nvSpPr>
        <p:spPr/>
        <p:txBody>
          <a:bodyPr>
            <a:normAutofit/>
          </a:bodyPr>
          <a:lstStyle/>
          <a:p>
            <a:r>
              <a:rPr lang="en-US" dirty="0"/>
              <a:t>Intro to </a:t>
            </a:r>
            <a:r>
              <a:rPr lang="en-US" dirty="0" smtClean="0"/>
              <a:t>NLP</a:t>
            </a:r>
          </a:p>
          <a:p>
            <a:pPr lvl="1"/>
            <a:r>
              <a:rPr lang="en-US" dirty="0" err="1" smtClean="0"/>
              <a:t>Prog</a:t>
            </a:r>
            <a:r>
              <a:rPr lang="en-US" dirty="0" smtClean="0"/>
              <a:t>. #1</a:t>
            </a:r>
            <a:endParaRPr lang="en-US" dirty="0"/>
          </a:p>
          <a:p>
            <a:r>
              <a:rPr lang="en-US" dirty="0" smtClean="0"/>
              <a:t>Foundations </a:t>
            </a:r>
            <a:r>
              <a:rPr lang="en-US" dirty="0"/>
              <a:t>of deep learning </a:t>
            </a:r>
            <a:r>
              <a:rPr lang="en-US" dirty="0" smtClean="0"/>
              <a:t>theory</a:t>
            </a:r>
          </a:p>
          <a:p>
            <a:r>
              <a:rPr lang="en-US" dirty="0" smtClean="0"/>
              <a:t>Deep learning for NLP</a:t>
            </a:r>
            <a:endParaRPr lang="en-US" dirty="0"/>
          </a:p>
        </p:txBody>
      </p:sp>
      <p:sp>
        <p:nvSpPr>
          <p:cNvPr id="5" name="Footer Placeholder 4"/>
          <p:cNvSpPr>
            <a:spLocks noGrp="1"/>
          </p:cNvSpPr>
          <p:nvPr>
            <p:ph type="ftr" sz="quarter" idx="11"/>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4</a:t>
            </a:fld>
            <a:endParaRPr lang="en-US" dirty="0"/>
          </a:p>
        </p:txBody>
      </p:sp>
      <p:sp>
        <p:nvSpPr>
          <p:cNvPr id="7" name="Text Placeholder 6"/>
          <p:cNvSpPr>
            <a:spLocks noGrp="1"/>
          </p:cNvSpPr>
          <p:nvPr>
            <p:ph type="body" idx="13"/>
          </p:nvPr>
        </p:nvSpPr>
        <p:spPr>
          <a:noFill/>
        </p:spPr>
        <p:txBody>
          <a:bodyPr/>
          <a:lstStyle/>
          <a:p>
            <a:r>
              <a:rPr lang="en-US" dirty="0"/>
              <a:t>Modeling Natural Language Data</a:t>
            </a:r>
          </a:p>
        </p:txBody>
      </p:sp>
      <p:sp>
        <p:nvSpPr>
          <p:cNvPr id="8" name="Content Placeholder 7"/>
          <p:cNvSpPr>
            <a:spLocks noGrp="1"/>
          </p:cNvSpPr>
          <p:nvPr>
            <p:ph sz="half" idx="14"/>
          </p:nvPr>
        </p:nvSpPr>
        <p:spPr>
          <a:xfrm>
            <a:off x="3248031" y="2490577"/>
            <a:ext cx="2651760" cy="3779593"/>
          </a:xfrm>
        </p:spPr>
        <p:txBody>
          <a:bodyPr>
            <a:normAutofit lnSpcReduction="10000"/>
          </a:bodyPr>
          <a:lstStyle/>
          <a:p>
            <a:r>
              <a:rPr lang="en-US" dirty="0"/>
              <a:t>Word embedding</a:t>
            </a:r>
          </a:p>
          <a:p>
            <a:r>
              <a:rPr lang="en-US" dirty="0" smtClean="0"/>
              <a:t>Vector space model</a:t>
            </a:r>
          </a:p>
          <a:p>
            <a:r>
              <a:rPr lang="en-US" dirty="0" smtClean="0"/>
              <a:t>Creating </a:t>
            </a:r>
            <a:r>
              <a:rPr lang="en-US" dirty="0"/>
              <a:t>word vectors with </a:t>
            </a:r>
            <a:r>
              <a:rPr lang="en-US" dirty="0" smtClean="0"/>
              <a:t>word2vec</a:t>
            </a:r>
          </a:p>
          <a:p>
            <a:pPr lvl="1"/>
            <a:r>
              <a:rPr lang="en-US" dirty="0" err="1"/>
              <a:t>Prog</a:t>
            </a:r>
            <a:r>
              <a:rPr lang="en-US" dirty="0"/>
              <a:t>. </a:t>
            </a:r>
            <a:r>
              <a:rPr lang="en-US" dirty="0" smtClean="0"/>
              <a:t>#</a:t>
            </a:r>
            <a:r>
              <a:rPr lang="en-US" dirty="0"/>
              <a:t>2</a:t>
            </a:r>
            <a:endParaRPr lang="en-US" dirty="0" smtClean="0"/>
          </a:p>
          <a:p>
            <a:r>
              <a:rPr lang="en-US" dirty="0" smtClean="0"/>
              <a:t>NLP preprocessing – best </a:t>
            </a:r>
            <a:r>
              <a:rPr lang="en-US" dirty="0" smtClean="0"/>
              <a:t>practices</a:t>
            </a:r>
          </a:p>
          <a:p>
            <a:pPr lvl="1"/>
            <a:r>
              <a:rPr lang="en-US" dirty="0" err="1"/>
              <a:t>Prog</a:t>
            </a:r>
            <a:r>
              <a:rPr lang="en-US" dirty="0"/>
              <a:t>. </a:t>
            </a:r>
            <a:r>
              <a:rPr lang="en-US" dirty="0" smtClean="0"/>
              <a:t>#</a:t>
            </a:r>
            <a:r>
              <a:rPr lang="en-US" dirty="0"/>
              <a:t>3</a:t>
            </a:r>
          </a:p>
        </p:txBody>
      </p:sp>
      <p:sp>
        <p:nvSpPr>
          <p:cNvPr id="9" name="Text Placeholder 8"/>
          <p:cNvSpPr>
            <a:spLocks noGrp="1"/>
          </p:cNvSpPr>
          <p:nvPr>
            <p:ph type="body" idx="15"/>
          </p:nvPr>
        </p:nvSpPr>
        <p:spPr>
          <a:noFill/>
        </p:spPr>
        <p:txBody>
          <a:bodyPr/>
          <a:lstStyle/>
          <a:p>
            <a:r>
              <a:rPr lang="en-US" dirty="0" smtClean="0"/>
              <a:t>Deep Learning Architecture</a:t>
            </a:r>
            <a:endParaRPr lang="en-US" dirty="0"/>
          </a:p>
        </p:txBody>
      </p:sp>
      <p:sp>
        <p:nvSpPr>
          <p:cNvPr id="10" name="Content Placeholder 9"/>
          <p:cNvSpPr>
            <a:spLocks noGrp="1"/>
          </p:cNvSpPr>
          <p:nvPr>
            <p:ph sz="half" idx="16"/>
          </p:nvPr>
        </p:nvSpPr>
        <p:spPr>
          <a:xfrm>
            <a:off x="6024877" y="2393597"/>
            <a:ext cx="2651760" cy="3959702"/>
          </a:xfrm>
        </p:spPr>
        <p:txBody>
          <a:bodyPr>
            <a:normAutofit lnSpcReduction="10000"/>
          </a:bodyPr>
          <a:lstStyle/>
          <a:p>
            <a:r>
              <a:rPr lang="en-US" dirty="0" smtClean="0"/>
              <a:t>CNNs – Convolution neural networks for </a:t>
            </a:r>
            <a:r>
              <a:rPr lang="en-US" dirty="0" smtClean="0"/>
              <a:t>sentiment</a:t>
            </a:r>
          </a:p>
          <a:p>
            <a:pPr lvl="1"/>
            <a:r>
              <a:rPr lang="en-US" dirty="0" err="1"/>
              <a:t>Prog</a:t>
            </a:r>
            <a:r>
              <a:rPr lang="en-US" dirty="0"/>
              <a:t>. </a:t>
            </a:r>
            <a:r>
              <a:rPr lang="en-US" dirty="0" smtClean="0"/>
              <a:t>#</a:t>
            </a:r>
            <a:r>
              <a:rPr lang="en-US" dirty="0"/>
              <a:t>4</a:t>
            </a:r>
            <a:endParaRPr lang="en-US" dirty="0" smtClean="0"/>
          </a:p>
          <a:p>
            <a:r>
              <a:rPr lang="en-US" dirty="0" smtClean="0"/>
              <a:t>RNNs – Recurrent neural </a:t>
            </a:r>
            <a:r>
              <a:rPr lang="en-US" dirty="0" smtClean="0"/>
              <a:t>networks</a:t>
            </a:r>
          </a:p>
          <a:p>
            <a:pPr lvl="1"/>
            <a:r>
              <a:rPr lang="en-US" dirty="0" err="1"/>
              <a:t>Prog</a:t>
            </a:r>
            <a:r>
              <a:rPr lang="en-US" dirty="0"/>
              <a:t>. </a:t>
            </a:r>
            <a:r>
              <a:rPr lang="en-US" dirty="0" smtClean="0"/>
              <a:t>#</a:t>
            </a:r>
            <a:r>
              <a:rPr lang="en-US" dirty="0"/>
              <a:t>5</a:t>
            </a:r>
            <a:endParaRPr lang="en-US" dirty="0" smtClean="0"/>
          </a:p>
          <a:p>
            <a:r>
              <a:rPr lang="en-US" dirty="0" smtClean="0"/>
              <a:t>LSTMs – Long short term </a:t>
            </a:r>
            <a:r>
              <a:rPr lang="en-US" dirty="0" smtClean="0"/>
              <a:t>memory</a:t>
            </a:r>
          </a:p>
          <a:p>
            <a:pPr lvl="1"/>
            <a:r>
              <a:rPr lang="en-US" dirty="0" err="1"/>
              <a:t>Prog</a:t>
            </a:r>
            <a:r>
              <a:rPr lang="en-US" dirty="0"/>
              <a:t>. </a:t>
            </a:r>
            <a:r>
              <a:rPr lang="en-US" dirty="0" smtClean="0"/>
              <a:t>#</a:t>
            </a:r>
            <a:r>
              <a:rPr lang="en-US" dirty="0"/>
              <a:t>6</a:t>
            </a:r>
          </a:p>
        </p:txBody>
      </p:sp>
    </p:spTree>
    <p:extLst>
      <p:ext uri="{BB962C8B-B14F-4D97-AF65-F5344CB8AC3E}">
        <p14:creationId xmlns:p14="http://schemas.microsoft.com/office/powerpoint/2010/main" val="116372908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8000" y="1179600"/>
            <a:ext cx="8160193" cy="836428"/>
          </a:xfrm>
        </p:spPr>
        <p:txBody>
          <a:bodyPr>
            <a:noAutofit/>
          </a:bodyPr>
          <a:lstStyle/>
          <a:p>
            <a:r>
              <a:rPr lang="en-US" b="1" dirty="0" smtClean="0"/>
              <a:t>Questions? Comments? Suggestions</a:t>
            </a:r>
            <a:r>
              <a:rPr lang="en-US" b="1" dirty="0"/>
              <a:t>?</a:t>
            </a:r>
          </a:p>
        </p:txBody>
      </p:sp>
      <p:sp>
        <p:nvSpPr>
          <p:cNvPr id="4" name="Footer Placeholder 3"/>
          <p:cNvSpPr>
            <a:spLocks noGrp="1"/>
          </p:cNvSpPr>
          <p:nvPr>
            <p:ph type="ftr" sz="quarter" idx="3"/>
          </p:nvPr>
        </p:nvSpPr>
        <p:spPr/>
        <p:txBody>
          <a:bodyPr/>
          <a:lstStyle/>
          <a:p>
            <a:r>
              <a:rPr lang="en-US" dirty="0" smtClean="0"/>
              <a:t>© Copyright Nishant Chandra (https://www.linkedin.com/in/nishant-chandra/)</a:t>
            </a:r>
          </a:p>
          <a:p>
            <a:r>
              <a:rPr lang="en-US" b="1" dirty="0" smtClean="0"/>
              <a:t>Image copyright with respective owners.</a:t>
            </a:r>
            <a:endParaRPr lang="en-US" b="1"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40</a:t>
            </a:fld>
            <a:endParaRPr lang="en-US" dirty="0"/>
          </a:p>
        </p:txBody>
      </p:sp>
      <p:sp>
        <p:nvSpPr>
          <p:cNvPr id="6" name="Title 1"/>
          <p:cNvSpPr txBox="1">
            <a:spLocks/>
          </p:cNvSpPr>
          <p:nvPr/>
        </p:nvSpPr>
        <p:spPr>
          <a:xfrm>
            <a:off x="468129" y="1992390"/>
            <a:ext cx="4188932" cy="2719233"/>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chemeClr val="accent2">
                    <a:lumMod val="50000"/>
                  </a:schemeClr>
                </a:solidFill>
                <a:latin typeface="Palatino Linotype" panose="02040502050505030304" pitchFamily="18"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t>You might be a Data Scientist if…</a:t>
            </a:r>
            <a:r>
              <a:rPr lang="en-US" sz="2400" dirty="0"/>
              <a:t/>
            </a:r>
            <a:br>
              <a:rPr lang="en-US" sz="2400" dirty="0"/>
            </a:br>
            <a:r>
              <a:rPr lang="en-US" sz="2400" dirty="0"/>
              <a:t>your child’s first words are “</a:t>
            </a:r>
            <a:r>
              <a:rPr lang="en-US" sz="2400" b="1" dirty="0"/>
              <a:t>Deep</a:t>
            </a:r>
            <a:r>
              <a:rPr lang="en-US" sz="2400" dirty="0"/>
              <a:t>”, “</a:t>
            </a:r>
            <a:r>
              <a:rPr lang="en-US" sz="2400" b="1" dirty="0"/>
              <a:t>Data</a:t>
            </a:r>
            <a:r>
              <a:rPr lang="en-US" sz="2400" dirty="0"/>
              <a:t>” or “</a:t>
            </a:r>
            <a:r>
              <a:rPr lang="en-US" sz="2400" b="1" dirty="0"/>
              <a:t>Model</a:t>
            </a:r>
            <a:r>
              <a:rPr lang="en-US" sz="2400" dirty="0"/>
              <a:t>”.</a:t>
            </a:r>
          </a:p>
        </p:txBody>
      </p:sp>
      <p:pic>
        <p:nvPicPr>
          <p:cNvPr id="7"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2688" y="2326842"/>
            <a:ext cx="3792537" cy="2050328"/>
          </a:xfrm>
        </p:spPr>
      </p:pic>
      <p:sp>
        <p:nvSpPr>
          <p:cNvPr id="8" name="Title 1"/>
          <p:cNvSpPr txBox="1">
            <a:spLocks/>
          </p:cNvSpPr>
          <p:nvPr/>
        </p:nvSpPr>
        <p:spPr>
          <a:xfrm>
            <a:off x="539898" y="4556024"/>
            <a:ext cx="8246069" cy="1085856"/>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accent2">
                    <a:lumMod val="50000"/>
                  </a:schemeClr>
                </a:solidFill>
                <a:latin typeface="Palatino Linotype" panose="02040502050505030304" pitchFamily="18"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150000"/>
              </a:lnSpc>
            </a:pPr>
            <a:r>
              <a:rPr lang="en-US" sz="3200" dirty="0" smtClean="0"/>
              <a:t>Nish@DrCee.com</a:t>
            </a:r>
            <a:br>
              <a:rPr lang="en-US" sz="3200" dirty="0" smtClean="0"/>
            </a:br>
            <a:r>
              <a:rPr lang="en-US" sz="3200" dirty="0" smtClean="0"/>
              <a:t>www.linkedin.com/in/nishant-chandra/</a:t>
            </a:r>
            <a:endParaRPr lang="en-US" sz="3200" dirty="0"/>
          </a:p>
        </p:txBody>
      </p:sp>
    </p:spTree>
    <p:extLst>
      <p:ext uri="{BB962C8B-B14F-4D97-AF65-F5344CB8AC3E}">
        <p14:creationId xmlns:p14="http://schemas.microsoft.com/office/powerpoint/2010/main" val="42643297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What is </a:t>
            </a:r>
            <a:r>
              <a:rPr lang="en-US" dirty="0" smtClean="0"/>
              <a:t>Natural </a:t>
            </a:r>
            <a:r>
              <a:rPr lang="en-US" dirty="0"/>
              <a:t>Language?</a:t>
            </a:r>
          </a:p>
        </p:txBody>
      </p:sp>
      <p:sp>
        <p:nvSpPr>
          <p:cNvPr id="3" name="Content Placeholder 2"/>
          <p:cNvSpPr>
            <a:spLocks noGrp="1"/>
          </p:cNvSpPr>
          <p:nvPr>
            <p:ph idx="1"/>
          </p:nvPr>
        </p:nvSpPr>
        <p:spPr/>
        <p:txBody>
          <a:bodyPr/>
          <a:lstStyle/>
          <a:p>
            <a:r>
              <a:rPr lang="en-US" dirty="0" smtClean="0"/>
              <a:t>Information extraction – Siri, Alexa, Cortana</a:t>
            </a:r>
          </a:p>
          <a:p>
            <a:pPr lvl="1"/>
            <a:r>
              <a:rPr lang="en-US" dirty="0" smtClean="0"/>
              <a:t>Please </a:t>
            </a:r>
            <a:r>
              <a:rPr lang="en-US" dirty="0"/>
              <a:t>set up a meeting </a:t>
            </a:r>
            <a:r>
              <a:rPr lang="en-US" dirty="0">
                <a:solidFill>
                  <a:srgbClr val="FF0000"/>
                </a:solidFill>
              </a:rPr>
              <a:t>tomorrow</a:t>
            </a:r>
            <a:r>
              <a:rPr lang="en-US" dirty="0">
                <a:solidFill>
                  <a:schemeClr val="accent1"/>
                </a:solidFill>
              </a:rPr>
              <a:t> </a:t>
            </a:r>
            <a:r>
              <a:rPr lang="en-US" dirty="0" smtClean="0"/>
              <a:t>at </a:t>
            </a:r>
            <a:r>
              <a:rPr lang="en-US" dirty="0">
                <a:solidFill>
                  <a:srgbClr val="FF0000"/>
                </a:solidFill>
              </a:rPr>
              <a:t>10 </a:t>
            </a:r>
            <a:r>
              <a:rPr lang="en-US" dirty="0" smtClean="0">
                <a:solidFill>
                  <a:srgbClr val="FF0000"/>
                </a:solidFill>
              </a:rPr>
              <a:t>AM</a:t>
            </a:r>
          </a:p>
          <a:p>
            <a:r>
              <a:rPr lang="en-US" dirty="0"/>
              <a:t>Temporal sentiment</a:t>
            </a:r>
          </a:p>
          <a:p>
            <a:pPr lvl="1"/>
            <a:r>
              <a:rPr lang="en-US" dirty="0" smtClean="0"/>
              <a:t>Categorizing expressed </a:t>
            </a:r>
            <a:r>
              <a:rPr lang="en-US" dirty="0" smtClean="0">
                <a:solidFill>
                  <a:srgbClr val="FF0000"/>
                </a:solidFill>
              </a:rPr>
              <a:t>opinions</a:t>
            </a:r>
          </a:p>
          <a:p>
            <a:r>
              <a:rPr lang="en-US" dirty="0"/>
              <a:t>Contextual </a:t>
            </a:r>
            <a:r>
              <a:rPr lang="en-US" dirty="0" smtClean="0"/>
              <a:t>summarization</a:t>
            </a:r>
            <a:endParaRPr lang="en-US" dirty="0"/>
          </a:p>
          <a:p>
            <a:pPr lvl="1"/>
            <a:r>
              <a:rPr lang="en-US" dirty="0"/>
              <a:t>Summarize </a:t>
            </a:r>
            <a:r>
              <a:rPr lang="en-US" dirty="0">
                <a:solidFill>
                  <a:srgbClr val="FF0000"/>
                </a:solidFill>
              </a:rPr>
              <a:t>specific events </a:t>
            </a:r>
            <a:r>
              <a:rPr lang="en-US" dirty="0"/>
              <a:t>in a document</a:t>
            </a:r>
          </a:p>
          <a:p>
            <a:r>
              <a:rPr lang="en-US" dirty="0" smtClean="0"/>
              <a:t>Intent classification</a:t>
            </a:r>
          </a:p>
          <a:p>
            <a:pPr lvl="1"/>
            <a:r>
              <a:rPr lang="en-US" dirty="0" smtClean="0"/>
              <a:t>Identify </a:t>
            </a:r>
            <a:r>
              <a:rPr lang="en-US" dirty="0" smtClean="0">
                <a:solidFill>
                  <a:srgbClr val="FF0000"/>
                </a:solidFill>
              </a:rPr>
              <a:t>topics</a:t>
            </a:r>
            <a:r>
              <a:rPr lang="en-US" dirty="0" smtClean="0"/>
              <a:t>, </a:t>
            </a:r>
            <a:r>
              <a:rPr lang="en-US" dirty="0" smtClean="0">
                <a:solidFill>
                  <a:srgbClr val="FF0000"/>
                </a:solidFill>
              </a:rPr>
              <a:t>trends</a:t>
            </a:r>
            <a:r>
              <a:rPr lang="en-US" dirty="0" smtClean="0"/>
              <a:t> or </a:t>
            </a:r>
            <a:r>
              <a:rPr lang="en-US" dirty="0" smtClean="0">
                <a:solidFill>
                  <a:srgbClr val="FF0000"/>
                </a:solidFill>
              </a:rPr>
              <a:t>actions</a:t>
            </a:r>
            <a:r>
              <a:rPr lang="en-US" dirty="0" smtClean="0"/>
              <a:t> from </a:t>
            </a:r>
            <a:r>
              <a:rPr lang="en-US" dirty="0"/>
              <a:t>large text sources</a:t>
            </a:r>
          </a:p>
          <a:p>
            <a:r>
              <a:rPr lang="en-US" dirty="0" smtClean="0"/>
              <a:t>Machine </a:t>
            </a:r>
            <a:r>
              <a:rPr lang="en-US" dirty="0"/>
              <a:t>translation</a:t>
            </a:r>
          </a:p>
          <a:p>
            <a:pPr lvl="1"/>
            <a:r>
              <a:rPr lang="en-US" dirty="0"/>
              <a:t>Translation of </a:t>
            </a:r>
            <a:r>
              <a:rPr lang="en-US" dirty="0" smtClean="0">
                <a:solidFill>
                  <a:srgbClr val="FF0000"/>
                </a:solidFill>
              </a:rPr>
              <a:t>language</a:t>
            </a:r>
            <a:endParaRPr lang="en-US" dirty="0" smtClean="0"/>
          </a:p>
          <a:p>
            <a:endParaRPr lang="en-US" dirty="0" smtClean="0"/>
          </a:p>
          <a:p>
            <a:pPr lvl="1"/>
            <a:endParaRPr lang="en-US" dirty="0"/>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5</a:t>
            </a:fld>
            <a:endParaRPr lang="en-US" dirty="0"/>
          </a:p>
        </p:txBody>
      </p:sp>
      <p:grpSp>
        <p:nvGrpSpPr>
          <p:cNvPr id="7" name="Group 6"/>
          <p:cNvGrpSpPr/>
          <p:nvPr/>
        </p:nvGrpSpPr>
        <p:grpSpPr>
          <a:xfrm>
            <a:off x="5974321" y="1661763"/>
            <a:ext cx="3145929" cy="2333112"/>
            <a:chOff x="5510150" y="3735181"/>
            <a:chExt cx="3145929" cy="2333112"/>
          </a:xfrm>
        </p:grpSpPr>
        <p:pic>
          <p:nvPicPr>
            <p:cNvPr id="2050"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0150" y="3841277"/>
              <a:ext cx="3145929" cy="222701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6305799" y="3735181"/>
              <a:ext cx="2054430" cy="13355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BOT: Extract meaningful Information from natural language</a:t>
              </a:r>
              <a:endParaRPr lang="en-US" sz="1600" dirty="0">
                <a:solidFill>
                  <a:schemeClr val="tx1"/>
                </a:solidFill>
              </a:endParaRPr>
            </a:p>
          </p:txBody>
        </p:sp>
      </p:grpSp>
      <p:sp>
        <p:nvSpPr>
          <p:cNvPr id="9" name="TextBox 8"/>
          <p:cNvSpPr txBox="1"/>
          <p:nvPr/>
        </p:nvSpPr>
        <p:spPr>
          <a:xfrm>
            <a:off x="7547285" y="102501"/>
            <a:ext cx="1388522" cy="400110"/>
          </a:xfrm>
          <a:prstGeom prst="rect">
            <a:avLst/>
          </a:prstGeom>
          <a:noFill/>
        </p:spPr>
        <p:txBody>
          <a:bodyPr wrap="none" rtlCol="0">
            <a:spAutoFit/>
          </a:bodyPr>
          <a:lstStyle/>
          <a:p>
            <a:r>
              <a:rPr lang="en-US" sz="2000" dirty="0" smtClean="0">
                <a:solidFill>
                  <a:schemeClr val="bg1"/>
                </a:solidFill>
                <a:latin typeface="Palatino Linotype" panose="02040502050505030304" pitchFamily="18" charset="0"/>
              </a:rPr>
              <a:t>Section 1.1</a:t>
            </a:r>
            <a:endParaRPr lang="en-US" sz="2000" dirty="0">
              <a:solidFill>
                <a:schemeClr val="bg1"/>
              </a:solidFill>
              <a:latin typeface="Palatino Linotype" panose="02040502050505030304" pitchFamily="18" charset="0"/>
            </a:endParaRPr>
          </a:p>
        </p:txBody>
      </p:sp>
    </p:spTree>
    <p:extLst>
      <p:ext uri="{BB962C8B-B14F-4D97-AF65-F5344CB8AC3E}">
        <p14:creationId xmlns:p14="http://schemas.microsoft.com/office/powerpoint/2010/main" val="15088591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Natural Language Understanding – Classical Model</a:t>
            </a:r>
          </a:p>
        </p:txBody>
      </p:sp>
      <p:sp>
        <p:nvSpPr>
          <p:cNvPr id="3" name="Content Placeholder 2"/>
          <p:cNvSpPr>
            <a:spLocks noGrp="1"/>
          </p:cNvSpPr>
          <p:nvPr>
            <p:ph idx="1"/>
          </p:nvPr>
        </p:nvSpPr>
        <p:spPr/>
        <p:txBody>
          <a:bodyPr/>
          <a:lstStyle/>
          <a:p>
            <a:r>
              <a:rPr lang="en-US" dirty="0"/>
              <a:t>Lexical analysis</a:t>
            </a:r>
          </a:p>
          <a:p>
            <a:pPr lvl="1"/>
            <a:r>
              <a:rPr lang="en-US" dirty="0"/>
              <a:t>Identifying/analyzing word structure</a:t>
            </a:r>
          </a:p>
          <a:p>
            <a:r>
              <a:rPr lang="en-US" dirty="0"/>
              <a:t>Syntactic analysis</a:t>
            </a:r>
          </a:p>
          <a:p>
            <a:r>
              <a:rPr lang="en-US" dirty="0"/>
              <a:t>Semantic analysis</a:t>
            </a:r>
          </a:p>
          <a:p>
            <a:pPr lvl="1"/>
            <a:r>
              <a:rPr lang="en-US" dirty="0"/>
              <a:t>Extract meaning </a:t>
            </a:r>
            <a:r>
              <a:rPr lang="en-US" dirty="0" smtClean="0"/>
              <a:t>or </a:t>
            </a:r>
            <a:r>
              <a:rPr lang="en-US" dirty="0"/>
              <a:t>context</a:t>
            </a:r>
          </a:p>
          <a:p>
            <a:r>
              <a:rPr lang="en-US" dirty="0"/>
              <a:t>Disclosure integration</a:t>
            </a:r>
          </a:p>
          <a:p>
            <a:pPr lvl="1"/>
            <a:r>
              <a:rPr lang="en-US" dirty="0"/>
              <a:t>Meaning from conversation</a:t>
            </a:r>
          </a:p>
          <a:p>
            <a:r>
              <a:rPr lang="en-US" dirty="0"/>
              <a:t>Pragmatic analysis</a:t>
            </a:r>
          </a:p>
          <a:p>
            <a:pPr lvl="1"/>
            <a:r>
              <a:rPr lang="en-US" dirty="0" smtClean="0"/>
              <a:t>Interpretation or sarcasm</a:t>
            </a:r>
            <a:endParaRPr lang="en-US" dirty="0"/>
          </a:p>
        </p:txBody>
      </p:sp>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6</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6299" y="2349458"/>
            <a:ext cx="4593570" cy="3157537"/>
          </a:xfrm>
          <a:prstGeom prst="rect">
            <a:avLst/>
          </a:prstGeom>
        </p:spPr>
      </p:pic>
    </p:spTree>
    <p:extLst>
      <p:ext uri="{BB962C8B-B14F-4D97-AF65-F5344CB8AC3E}">
        <p14:creationId xmlns:p14="http://schemas.microsoft.com/office/powerpoint/2010/main" val="3946518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Natural Language Understanding – Classical Model Challenges</a:t>
            </a:r>
          </a:p>
        </p:txBody>
      </p:sp>
      <p:sp>
        <p:nvSpPr>
          <p:cNvPr id="3" name="Content Placeholder 2"/>
          <p:cNvSpPr>
            <a:spLocks noGrp="1"/>
          </p:cNvSpPr>
          <p:nvPr>
            <p:ph sz="half" idx="1"/>
          </p:nvPr>
        </p:nvSpPr>
        <p:spPr/>
        <p:txBody>
          <a:bodyPr>
            <a:normAutofit fontScale="92500" lnSpcReduction="20000"/>
          </a:bodyPr>
          <a:lstStyle/>
          <a:p>
            <a:r>
              <a:rPr lang="en-US" dirty="0"/>
              <a:t>Requires representative examples for all relevant </a:t>
            </a:r>
            <a:r>
              <a:rPr lang="en-US" dirty="0" smtClean="0"/>
              <a:t>variations – Curse of dimensionality</a:t>
            </a:r>
            <a:endParaRPr lang="en-US" dirty="0"/>
          </a:p>
          <a:p>
            <a:r>
              <a:rPr lang="en-US" dirty="0" smtClean="0"/>
              <a:t>Fragile architecture </a:t>
            </a:r>
            <a:r>
              <a:rPr lang="en-US" dirty="0"/>
              <a:t>because of handcrafted feature engineering</a:t>
            </a:r>
          </a:p>
          <a:p>
            <a:pPr lvl="1"/>
            <a:r>
              <a:rPr lang="en-US" sz="2000" dirty="0"/>
              <a:t>Features are often both over specified and incomplete</a:t>
            </a:r>
          </a:p>
          <a:p>
            <a:r>
              <a:rPr lang="en-US" dirty="0"/>
              <a:t>S</a:t>
            </a:r>
            <a:r>
              <a:rPr lang="en-US" dirty="0" smtClean="0"/>
              <a:t>ame </a:t>
            </a:r>
            <a:r>
              <a:rPr lang="en-US" dirty="0"/>
              <a:t>operator is applied repeatedly on different components</a:t>
            </a:r>
          </a:p>
          <a:p>
            <a:pPr lvl="1"/>
            <a:r>
              <a:rPr lang="en-US" sz="2000" dirty="0"/>
              <a:t>“The”, “cat” (noun phrase)</a:t>
            </a:r>
          </a:p>
          <a:p>
            <a:pPr lvl="1"/>
            <a:r>
              <a:rPr lang="en-US" sz="2000" dirty="0"/>
              <a:t>“Sat”, “on”, “the”, “mat” (verb phrase)</a:t>
            </a:r>
          </a:p>
          <a:p>
            <a:r>
              <a:rPr lang="en-US" dirty="0"/>
              <a:t>Data is </a:t>
            </a:r>
            <a:r>
              <a:rPr lang="en-US" dirty="0" smtClean="0"/>
              <a:t>unlabeled</a:t>
            </a:r>
            <a:endParaRPr lang="en-US" dirty="0"/>
          </a:p>
        </p:txBody>
      </p:sp>
      <p:sp>
        <p:nvSpPr>
          <p:cNvPr id="5" name="Footer Placeholder 4"/>
          <p:cNvSpPr>
            <a:spLocks noGrp="1"/>
          </p:cNvSpPr>
          <p:nvPr>
            <p:ph type="ftr" sz="quarter" idx="3"/>
          </p:nvPr>
        </p:nvSpPr>
        <p:spPr/>
        <p:txBody>
          <a:bodyPr/>
          <a:lstStyle/>
          <a:p>
            <a:r>
              <a:rPr lang="en-US" smtClean="0"/>
              <a:t>© Copyright Nishant Chandra (https://www.linkedin.com/in/nishant-chandra/)</a:t>
            </a:r>
            <a:endParaRPr lang="en-US" dirty="0"/>
          </a:p>
        </p:txBody>
      </p:sp>
      <p:sp>
        <p:nvSpPr>
          <p:cNvPr id="6" name="Slide Number Placeholder 5"/>
          <p:cNvSpPr>
            <a:spLocks noGrp="1"/>
          </p:cNvSpPr>
          <p:nvPr>
            <p:ph type="sldNum" sz="quarter" idx="4"/>
          </p:nvPr>
        </p:nvSpPr>
        <p:spPr/>
        <p:txBody>
          <a:bodyPr/>
          <a:lstStyle/>
          <a:p>
            <a:fld id="{D57F1E4F-1CFF-5643-939E-217C01CDF565}" type="slidenum">
              <a:rPr lang="en-US" smtClean="0"/>
              <a:pPr/>
              <a:t>7</a:t>
            </a:fld>
            <a:endParaRPr lang="en-US" dirty="0"/>
          </a:p>
        </p:txBody>
      </p:sp>
      <p:pic>
        <p:nvPicPr>
          <p:cNvPr id="7"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81538" y="1893073"/>
            <a:ext cx="3986212" cy="3925929"/>
          </a:xfrm>
          <a:prstGeom prst="rect">
            <a:avLst/>
          </a:prstGeom>
        </p:spPr>
      </p:pic>
    </p:spTree>
    <p:extLst>
      <p:ext uri="{BB962C8B-B14F-4D97-AF65-F5344CB8AC3E}">
        <p14:creationId xmlns:p14="http://schemas.microsoft.com/office/powerpoint/2010/main" val="31406794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Classical NLP</a:t>
            </a:r>
          </a:p>
        </p:txBody>
      </p:sp>
      <p:sp>
        <p:nvSpPr>
          <p:cNvPr id="3" name="Footer Placeholder 2"/>
          <p:cNvSpPr>
            <a:spLocks noGrp="1"/>
          </p:cNvSpPr>
          <p:nvPr>
            <p:ph type="ftr" sz="quarter" idx="3"/>
          </p:nvPr>
        </p:nvSpPr>
        <p:spPr/>
        <p:txBody>
          <a:bodyPr/>
          <a:lstStyle/>
          <a:p>
            <a:r>
              <a:rPr lang="en-US" smtClean="0"/>
              <a:t>© Copyright Nishant Chandra (https://www.linkedin.com/in/nishant-chandra/)</a:t>
            </a:r>
            <a:endParaRPr lang="en-US" dirty="0"/>
          </a:p>
        </p:txBody>
      </p:sp>
      <p:sp>
        <p:nvSpPr>
          <p:cNvPr id="4" name="Slide Number Placeholder 3"/>
          <p:cNvSpPr>
            <a:spLocks noGrp="1"/>
          </p:cNvSpPr>
          <p:nvPr>
            <p:ph type="sldNum" sz="quarter" idx="4"/>
          </p:nvPr>
        </p:nvSpPr>
        <p:spPr/>
        <p:txBody>
          <a:bodyPr/>
          <a:lstStyle/>
          <a:p>
            <a:fld id="{D57F1E4F-1CFF-5643-939E-217C01CDF565}" type="slidenum">
              <a:rPr lang="en-US" smtClean="0"/>
              <a:pPr/>
              <a:t>8</a:t>
            </a:fld>
            <a:endParaRPr lang="en-US" dirty="0"/>
          </a:p>
        </p:txBody>
      </p:sp>
      <p:pic>
        <p:nvPicPr>
          <p:cNvPr id="5" name="Picture 2" descr="Image result for classical NLP vs deep NL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992" y="1704938"/>
            <a:ext cx="8938008"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62954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r>
              <a:rPr lang="en-US" smtClean="0"/>
              <a:t>© Copyright Nishant Chandra (https://www.linkedin.com/in/nishant-chandra/)</a:t>
            </a:r>
            <a:endParaRPr lang="en-US" dirty="0"/>
          </a:p>
        </p:txBody>
      </p:sp>
      <p:sp>
        <p:nvSpPr>
          <p:cNvPr id="5" name="Slide Number Placeholder 4"/>
          <p:cNvSpPr>
            <a:spLocks noGrp="1"/>
          </p:cNvSpPr>
          <p:nvPr>
            <p:ph type="sldNum" sz="quarter" idx="4"/>
          </p:nvPr>
        </p:nvSpPr>
        <p:spPr/>
        <p:txBody>
          <a:bodyPr/>
          <a:lstStyle/>
          <a:p>
            <a:fld id="{D57F1E4F-1CFF-5643-939E-217C01CDF565}" type="slidenum">
              <a:rPr lang="en-US" smtClean="0"/>
              <a:pPr/>
              <a:t>9</a:t>
            </a:fld>
            <a:endParaRPr lang="en-US" dirty="0"/>
          </a:p>
        </p:txBody>
      </p:sp>
      <p:sp>
        <p:nvSpPr>
          <p:cNvPr id="6" name="Title 1"/>
          <p:cNvSpPr txBox="1">
            <a:spLocks/>
          </p:cNvSpPr>
          <p:nvPr/>
        </p:nvSpPr>
        <p:spPr>
          <a:xfrm>
            <a:off x="468129" y="1992390"/>
            <a:ext cx="4188932" cy="2719233"/>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kern="1200">
                <a:solidFill>
                  <a:schemeClr val="accent2">
                    <a:lumMod val="50000"/>
                  </a:schemeClr>
                </a:solidFill>
                <a:latin typeface="Palatino Linotype" panose="02040502050505030304" pitchFamily="18"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t>You might be a Data Scientist if…</a:t>
            </a:r>
            <a:br>
              <a:rPr lang="en-US" sz="2400" dirty="0" smtClean="0"/>
            </a:br>
            <a:r>
              <a:rPr lang="en-US" sz="2400" dirty="0" smtClean="0"/>
              <a:t>you understand why </a:t>
            </a:r>
            <a:r>
              <a:rPr lang="en-US" sz="2400" b="1" dirty="0" smtClean="0"/>
              <a:t>Entities </a:t>
            </a:r>
            <a:r>
              <a:rPr lang="en-US" sz="2400" dirty="0" smtClean="0"/>
              <a:t>are</a:t>
            </a:r>
            <a:r>
              <a:rPr lang="en-US" sz="2400" b="1" dirty="0" smtClean="0"/>
              <a:t> Extracted </a:t>
            </a:r>
            <a:r>
              <a:rPr lang="en-US" sz="2400" dirty="0" smtClean="0"/>
              <a:t>but </a:t>
            </a:r>
            <a:r>
              <a:rPr lang="en-US" sz="2400" b="1" dirty="0" smtClean="0"/>
              <a:t>Topics </a:t>
            </a:r>
            <a:r>
              <a:rPr lang="en-US" sz="2400" dirty="0" smtClean="0"/>
              <a:t>are</a:t>
            </a:r>
            <a:r>
              <a:rPr lang="en-US" sz="2400" b="1" dirty="0" smtClean="0"/>
              <a:t> Modeled</a:t>
            </a:r>
            <a:r>
              <a:rPr lang="en-US" sz="2400" dirty="0" smtClean="0"/>
              <a:t>.</a:t>
            </a:r>
          </a:p>
        </p:txBody>
      </p:sp>
      <p:pic>
        <p:nvPicPr>
          <p:cNvPr id="7"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2688" y="2326842"/>
            <a:ext cx="3792537" cy="2050328"/>
          </a:xfrm>
        </p:spPr>
      </p:pic>
    </p:spTree>
    <p:extLst>
      <p:ext uri="{BB962C8B-B14F-4D97-AF65-F5344CB8AC3E}">
        <p14:creationId xmlns:p14="http://schemas.microsoft.com/office/powerpoint/2010/main" val="2188297801"/>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2730</TotalTime>
  <Words>1488</Words>
  <Application>Microsoft Office PowerPoint</Application>
  <PresentationFormat>On-screen Show (4:3)</PresentationFormat>
  <Paragraphs>284</Paragraphs>
  <Slides>40</Slides>
  <Notes>0</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Facet</vt:lpstr>
      <vt:lpstr>Deep Learning for Natural Language Processing</vt:lpstr>
      <vt:lpstr>PowerPoint Presentation</vt:lpstr>
      <vt:lpstr>But Before We Get Started…</vt:lpstr>
      <vt:lpstr>PowerPoint Presentation</vt:lpstr>
      <vt:lpstr>What is Natural Language?</vt:lpstr>
      <vt:lpstr>Natural Language Understanding – Classical Model</vt:lpstr>
      <vt:lpstr>Natural Language Understanding – Classical Model Challenges</vt:lpstr>
      <vt:lpstr>Classical NLP</vt:lpstr>
      <vt:lpstr>PowerPoint Presentation</vt:lpstr>
      <vt:lpstr>Programming Exercise:</vt:lpstr>
      <vt:lpstr>Prerequisite – Deep Learning Theory</vt:lpstr>
      <vt:lpstr>Activation Function</vt:lpstr>
      <vt:lpstr>Cost Function</vt:lpstr>
      <vt:lpstr>Gradient Descent</vt:lpstr>
      <vt:lpstr>Initialization</vt:lpstr>
      <vt:lpstr>Regularization</vt:lpstr>
      <vt:lpstr>Layers</vt:lpstr>
      <vt:lpstr>Deep Learning for NLP</vt:lpstr>
      <vt:lpstr>Representational Learning Architecture for NLP</vt:lpstr>
      <vt:lpstr>PowerPoint Presentation</vt:lpstr>
      <vt:lpstr>Section 2: Modeling Natural Language Data</vt:lpstr>
      <vt:lpstr>Word Embedding</vt:lpstr>
      <vt:lpstr>Vector Space Model</vt:lpstr>
      <vt:lpstr>Programming Exercise:</vt:lpstr>
      <vt:lpstr>PowerPoint Presentation</vt:lpstr>
      <vt:lpstr>Short Break…</vt:lpstr>
      <vt:lpstr>Programming Exercise:</vt:lpstr>
      <vt:lpstr>Section 3: Deep Learning Architecture</vt:lpstr>
      <vt:lpstr>1D CNN for Text Data</vt:lpstr>
      <vt:lpstr>PowerPoint Presentation</vt:lpstr>
      <vt:lpstr>1D Convolution example</vt:lpstr>
      <vt:lpstr>Networks with convolutional and pooling layers are useful for classification tasks in which we expect to find strong local clues regarding class membership, but these clues can appear in different places in the input. […] We would like to learn that certain sequences of words are good indicators of the topic, and do not necessarily care where they appear in the document. Convolutional and pooling layers allow the model to learn to find such local indicators, regardless of their position.</vt:lpstr>
      <vt:lpstr>Programming Exercise:</vt:lpstr>
      <vt:lpstr>PowerPoint Presentation</vt:lpstr>
      <vt:lpstr>Essential Theory of RNN</vt:lpstr>
      <vt:lpstr>RNN Concrete Idea</vt:lpstr>
      <vt:lpstr>Programming Exercise:</vt:lpstr>
      <vt:lpstr>LSTM – Long Shot Term Memory</vt:lpstr>
      <vt:lpstr>Programming Exercise:</vt:lpstr>
      <vt:lpstr>Questions? Comments? Suggestions?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for Natural Language Processing</dc:title>
  <dc:creator>nish.chandra@gmail.com</dc:creator>
  <cp:lastModifiedBy>American International Group</cp:lastModifiedBy>
  <cp:revision>218</cp:revision>
  <dcterms:created xsi:type="dcterms:W3CDTF">2018-06-13T06:13:21Z</dcterms:created>
  <dcterms:modified xsi:type="dcterms:W3CDTF">2018-06-22T05:17:07Z</dcterms:modified>
</cp:coreProperties>
</file>

<file path=docProps/thumbnail.jpeg>
</file>